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4.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5.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8" r:id="rId4"/>
    <p:sldMasterId id="2147484240" r:id="rId5"/>
    <p:sldMasterId id="2147484264" r:id="rId6"/>
    <p:sldMasterId id="2147484282" r:id="rId7"/>
    <p:sldMasterId id="2147484403" r:id="rId8"/>
    <p:sldMasterId id="2147484462" r:id="rId9"/>
  </p:sldMasterIdLst>
  <p:notesMasterIdLst>
    <p:notesMasterId r:id="rId76"/>
  </p:notesMasterIdLst>
  <p:sldIdLst>
    <p:sldId id="2123258997" r:id="rId10"/>
    <p:sldId id="2147481953" r:id="rId11"/>
    <p:sldId id="2147479569" r:id="rId12"/>
    <p:sldId id="2076137777" r:id="rId13"/>
    <p:sldId id="2147471322" r:id="rId14"/>
    <p:sldId id="2123258943" r:id="rId15"/>
    <p:sldId id="2147471309" r:id="rId16"/>
    <p:sldId id="2147479547" r:id="rId17"/>
    <p:sldId id="275" r:id="rId18"/>
    <p:sldId id="2076137820" r:id="rId19"/>
    <p:sldId id="2123258839" r:id="rId20"/>
    <p:sldId id="2147471311" r:id="rId21"/>
    <p:sldId id="2076137821" r:id="rId22"/>
    <p:sldId id="2076137822" r:id="rId23"/>
    <p:sldId id="2076137779" r:id="rId24"/>
    <p:sldId id="2147471317" r:id="rId25"/>
    <p:sldId id="2123258835" r:id="rId26"/>
    <p:sldId id="2147471318" r:id="rId27"/>
    <p:sldId id="2147471319" r:id="rId28"/>
    <p:sldId id="2123258836" r:id="rId29"/>
    <p:sldId id="2147471323" r:id="rId30"/>
    <p:sldId id="2076137781" r:id="rId31"/>
    <p:sldId id="2076137808" r:id="rId32"/>
    <p:sldId id="265" r:id="rId33"/>
    <p:sldId id="2147479570" r:id="rId34"/>
    <p:sldId id="267" r:id="rId35"/>
    <p:sldId id="2123258948" r:id="rId36"/>
    <p:sldId id="2123258834" r:id="rId37"/>
    <p:sldId id="2076137811" r:id="rId38"/>
    <p:sldId id="2147471324" r:id="rId39"/>
    <p:sldId id="2076137784" r:id="rId40"/>
    <p:sldId id="2076137785" r:id="rId41"/>
    <p:sldId id="2123258828" r:id="rId42"/>
    <p:sldId id="2076137790" r:id="rId43"/>
    <p:sldId id="2076137791" r:id="rId44"/>
    <p:sldId id="2147479580" r:id="rId45"/>
    <p:sldId id="2123258875" r:id="rId46"/>
    <p:sldId id="2076137805" r:id="rId47"/>
    <p:sldId id="2147479581" r:id="rId48"/>
    <p:sldId id="2147479582" r:id="rId49"/>
    <p:sldId id="2076137806" r:id="rId50"/>
    <p:sldId id="2076137807" r:id="rId51"/>
    <p:sldId id="2076137803" r:id="rId52"/>
    <p:sldId id="2147479583" r:id="rId53"/>
    <p:sldId id="2147479584" r:id="rId54"/>
    <p:sldId id="2123258845" r:id="rId55"/>
    <p:sldId id="2123258869" r:id="rId56"/>
    <p:sldId id="2123258861" r:id="rId57"/>
    <p:sldId id="2076137794" r:id="rId58"/>
    <p:sldId id="2123258955" r:id="rId59"/>
    <p:sldId id="2147479585" r:id="rId60"/>
    <p:sldId id="2147479586" r:id="rId61"/>
    <p:sldId id="2147479578" r:id="rId62"/>
    <p:sldId id="2076137795" r:id="rId63"/>
    <p:sldId id="2076137797" r:id="rId64"/>
    <p:sldId id="2076137799" r:id="rId65"/>
    <p:sldId id="2076137798" r:id="rId66"/>
    <p:sldId id="2123258844" r:id="rId67"/>
    <p:sldId id="2147479561" r:id="rId68"/>
    <p:sldId id="259" r:id="rId69"/>
    <p:sldId id="2123258846" r:id="rId70"/>
    <p:sldId id="2147479587" r:id="rId71"/>
    <p:sldId id="2147471321" r:id="rId72"/>
    <p:sldId id="2147471320" r:id="rId73"/>
    <p:sldId id="2076137809" r:id="rId74"/>
    <p:sldId id="2147479540"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A88D7D94-A379-4A2D-BC9A-A652CDFE16D9}">
          <p14:sldIdLst>
            <p14:sldId id="2123258997"/>
          </p14:sldIdLst>
        </p14:section>
        <p14:section name="Intro" id="{352FA0FD-2292-4E95-A687-A889F10780C6}">
          <p14:sldIdLst>
            <p14:sldId id="2147481953"/>
            <p14:sldId id="2147479569"/>
            <p14:sldId id="2076137777"/>
            <p14:sldId id="2147471322"/>
            <p14:sldId id="2123258943"/>
            <p14:sldId id="2147471309"/>
          </p14:sldIdLst>
        </p14:section>
        <p14:section name="Tips and Tricks" id="{A86AA5B1-4BC3-4414-AD96-A809A9051AEA}">
          <p14:sldIdLst>
            <p14:sldId id="2147479547"/>
            <p14:sldId id="275"/>
            <p14:sldId id="2076137820"/>
            <p14:sldId id="2123258839"/>
            <p14:sldId id="2147471311"/>
            <p14:sldId id="2076137821"/>
            <p14:sldId id="2076137822"/>
            <p14:sldId id="2076137779"/>
            <p14:sldId id="2147471317"/>
            <p14:sldId id="2123258835"/>
            <p14:sldId id="2147471318"/>
            <p14:sldId id="2147471319"/>
            <p14:sldId id="2123258836"/>
            <p14:sldId id="2147471323"/>
            <p14:sldId id="2076137781"/>
            <p14:sldId id="2076137808"/>
            <p14:sldId id="265"/>
          </p14:sldIdLst>
        </p14:section>
        <p14:section name="How to Contrib Options 1-2" id="{6205B186-6345-4226-AE42-ACF8B14AE6A2}">
          <p14:sldIdLst>
            <p14:sldId id="2147479570"/>
            <p14:sldId id="267"/>
            <p14:sldId id="2123258948"/>
            <p14:sldId id="2123258834"/>
            <p14:sldId id="2076137811"/>
            <p14:sldId id="2147471324"/>
            <p14:sldId id="2076137784"/>
          </p14:sldIdLst>
        </p14:section>
        <p14:section name="How To Contrib Via PR" id="{19AD28C8-6A65-46A9-BF1A-B96561326BF5}">
          <p14:sldIdLst>
            <p14:sldId id="2076137785"/>
            <p14:sldId id="2123258828"/>
            <p14:sldId id="2076137790"/>
            <p14:sldId id="2076137791"/>
            <p14:sldId id="2147479580"/>
            <p14:sldId id="2123258875"/>
            <p14:sldId id="2076137805"/>
            <p14:sldId id="2147479581"/>
            <p14:sldId id="2147479582"/>
            <p14:sldId id="2076137806"/>
            <p14:sldId id="2076137807"/>
            <p14:sldId id="2076137803"/>
            <p14:sldId id="2147479583"/>
            <p14:sldId id="2147479584"/>
            <p14:sldId id="2123258845"/>
            <p14:sldId id="2123258869"/>
            <p14:sldId id="2123258861"/>
            <p14:sldId id="2076137794"/>
            <p14:sldId id="2123258955"/>
            <p14:sldId id="2147479585"/>
            <p14:sldId id="2147479586"/>
          </p14:sldIdLst>
        </p14:section>
        <p14:section name="GitHub and Microsoft Docs" id="{D5742542-7C0A-470E-8044-650BA0D46CF9}">
          <p14:sldIdLst>
            <p14:sldId id="2147479578"/>
            <p14:sldId id="2076137795"/>
            <p14:sldId id="2076137797"/>
            <p14:sldId id="2076137799"/>
            <p14:sldId id="2076137798"/>
            <p14:sldId id="2123258844"/>
          </p14:sldIdLst>
        </p14:section>
        <p14:section name="News" id="{BC528500-37FA-482A-967A-A1E659F6580F}">
          <p14:sldIdLst>
            <p14:sldId id="2147479561"/>
            <p14:sldId id="259"/>
            <p14:sldId id="2123258846"/>
            <p14:sldId id="2147479587"/>
            <p14:sldId id="2147471321"/>
            <p14:sldId id="2147471320"/>
            <p14:sldId id="2076137809"/>
          </p14:sldIdLst>
        </p14:section>
        <p14:section name="Q&amp;A" id="{C8C6B572-6E69-43E6-93E2-022071AE70A4}">
          <p14:sldIdLst>
            <p14:sldId id="214747954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AD2E1F-3096-96E7-4FFC-AD415A3808A4}" name="Van To (SQL)" initials="V(" userId="S::vanto@microsoft.com::a317beac-50cf-4332-9803-43e833e4fd25" providerId="AD"/>
  <p188:author id="{63B2ED7E-D98C-CEFE-CCC7-0A7415962E80}" name="Jason Roth" initials="JR" userId="S::jroth@microsoft.com::105f6f89-f062-49ce-ad25-0c89e4c02b5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79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0372-DB88-46A6-93F4-CFF4471C4EA0}" v="19" dt="2024-05-06T14:30:35.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63713" autoAdjust="0"/>
  </p:normalViewPr>
  <p:slideViewPr>
    <p:cSldViewPr snapToGrid="0">
      <p:cViewPr varScale="1">
        <p:scale>
          <a:sx n="97" d="100"/>
          <a:sy n="97" d="100"/>
        </p:scale>
        <p:origin x="26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2.xml"/><Relationship Id="rId82" Type="http://schemas.microsoft.com/office/2015/10/relationships/revisionInfo" Target="revisionInfo.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AA4D0372-DB88-46A6-93F4-CFF4471C4EA0}"/>
    <pc:docChg chg="undo custSel addSld delSld modSld modSection">
      <pc:chgData name="William Assaf" userId="6321aac1-eebf-4722-9b5c-a5ee2b217578" providerId="ADAL" clId="{AA4D0372-DB88-46A6-93F4-CFF4471C4EA0}" dt="2024-05-06T14:30:57.533" v="27" actId="2696"/>
      <pc:docMkLst>
        <pc:docMk/>
      </pc:docMkLst>
      <pc:sldChg chg="addSp del">
        <pc:chgData name="William Assaf" userId="6321aac1-eebf-4722-9b5c-a5ee2b217578" providerId="ADAL" clId="{AA4D0372-DB88-46A6-93F4-CFF4471C4EA0}" dt="2024-05-06T14:30:20.152" v="20" actId="2696"/>
        <pc:sldMkLst>
          <pc:docMk/>
          <pc:sldMk cId="0" sldId="257"/>
        </pc:sldMkLst>
        <pc:spChg chg="add">
          <ac:chgData name="William Assaf" userId="6321aac1-eebf-4722-9b5c-a5ee2b217578" providerId="ADAL" clId="{AA4D0372-DB88-46A6-93F4-CFF4471C4EA0}" dt="2024-05-06T14:29:31.629" v="0"/>
          <ac:spMkLst>
            <pc:docMk/>
            <pc:sldMk cId="0" sldId="257"/>
            <ac:spMk id="3" creationId="{EF85345C-244F-98B7-D177-AC3F60428341}"/>
          </ac:spMkLst>
        </pc:spChg>
        <pc:spChg chg="add">
          <ac:chgData name="William Assaf" userId="6321aac1-eebf-4722-9b5c-a5ee2b217578" providerId="ADAL" clId="{AA4D0372-DB88-46A6-93F4-CFF4471C4EA0}" dt="2024-05-06T14:29:31.629" v="0"/>
          <ac:spMkLst>
            <pc:docMk/>
            <pc:sldMk cId="0" sldId="257"/>
            <ac:spMk id="4" creationId="{11B1258D-761A-221F-63C2-92097271EAC1}"/>
          </ac:spMkLst>
        </pc:spChg>
        <pc:spChg chg="add">
          <ac:chgData name="William Assaf" userId="6321aac1-eebf-4722-9b5c-a5ee2b217578" providerId="ADAL" clId="{AA4D0372-DB88-46A6-93F4-CFF4471C4EA0}" dt="2024-05-06T14:29:31.629" v="0"/>
          <ac:spMkLst>
            <pc:docMk/>
            <pc:sldMk cId="0" sldId="257"/>
            <ac:spMk id="5" creationId="{23448064-0F7B-8F13-321E-C9A3D4A93805}"/>
          </ac:spMkLst>
        </pc:spChg>
        <pc:picChg chg="add">
          <ac:chgData name="William Assaf" userId="6321aac1-eebf-4722-9b5c-a5ee2b217578" providerId="ADAL" clId="{AA4D0372-DB88-46A6-93F4-CFF4471C4EA0}" dt="2024-05-06T14:29:31.629" v="0"/>
          <ac:picMkLst>
            <pc:docMk/>
            <pc:sldMk cId="0" sldId="257"/>
            <ac:picMk id="1026" creationId="{02272E8B-659B-5952-B2CD-634805878CEC}"/>
          </ac:picMkLst>
        </pc:picChg>
        <pc:picChg chg="add">
          <ac:chgData name="William Assaf" userId="6321aac1-eebf-4722-9b5c-a5ee2b217578" providerId="ADAL" clId="{AA4D0372-DB88-46A6-93F4-CFF4471C4EA0}" dt="2024-05-06T14:29:31.629" v="0"/>
          <ac:picMkLst>
            <pc:docMk/>
            <pc:sldMk cId="0" sldId="257"/>
            <ac:picMk id="1027" creationId="{E7A539F5-9E47-3B28-DF52-B5C416154EF1}"/>
          </ac:picMkLst>
        </pc:picChg>
      </pc:sldChg>
      <pc:sldChg chg="del">
        <pc:chgData name="William Assaf" userId="6321aac1-eebf-4722-9b5c-a5ee2b217578" providerId="ADAL" clId="{AA4D0372-DB88-46A6-93F4-CFF4471C4EA0}" dt="2024-05-06T14:30:57.533" v="27" actId="2696"/>
        <pc:sldMkLst>
          <pc:docMk/>
          <pc:sldMk cId="101027544" sldId="260"/>
        </pc:sldMkLst>
      </pc:sldChg>
      <pc:sldChg chg="del">
        <pc:chgData name="William Assaf" userId="6321aac1-eebf-4722-9b5c-a5ee2b217578" providerId="ADAL" clId="{AA4D0372-DB88-46A6-93F4-CFF4471C4EA0}" dt="2024-05-06T14:30:57.533" v="27" actId="2696"/>
        <pc:sldMkLst>
          <pc:docMk/>
          <pc:sldMk cId="1852587186" sldId="289"/>
        </pc:sldMkLst>
      </pc:sldChg>
      <pc:sldChg chg="del">
        <pc:chgData name="William Assaf" userId="6321aac1-eebf-4722-9b5c-a5ee2b217578" providerId="ADAL" clId="{AA4D0372-DB88-46A6-93F4-CFF4471C4EA0}" dt="2024-05-06T14:30:51.450" v="26" actId="2696"/>
        <pc:sldMkLst>
          <pc:docMk/>
          <pc:sldMk cId="3766288799" sldId="2123258939"/>
        </pc:sldMkLst>
      </pc:sldChg>
      <pc:sldChg chg="delSp modSp add mod modAnim">
        <pc:chgData name="William Assaf" userId="6321aac1-eebf-4722-9b5c-a5ee2b217578" providerId="ADAL" clId="{AA4D0372-DB88-46A6-93F4-CFF4471C4EA0}" dt="2024-05-06T14:30:15.482" v="19" actId="20577"/>
        <pc:sldMkLst>
          <pc:docMk/>
          <pc:sldMk cId="1259529079" sldId="2123258997"/>
        </pc:sldMkLst>
        <pc:spChg chg="mod">
          <ac:chgData name="William Assaf" userId="6321aac1-eebf-4722-9b5c-a5ee2b217578" providerId="ADAL" clId="{AA4D0372-DB88-46A6-93F4-CFF4471C4EA0}" dt="2024-05-06T14:30:15.482" v="19" actId="20577"/>
          <ac:spMkLst>
            <pc:docMk/>
            <pc:sldMk cId="1259529079" sldId="2123258997"/>
            <ac:spMk id="18" creationId="{2739567A-B034-73ED-53A2-1EFBFE9FD8AF}"/>
          </ac:spMkLst>
        </pc:spChg>
        <pc:picChg chg="del">
          <ac:chgData name="William Assaf" userId="6321aac1-eebf-4722-9b5c-a5ee2b217578" providerId="ADAL" clId="{AA4D0372-DB88-46A6-93F4-CFF4471C4EA0}" dt="2024-05-06T14:29:48.614" v="3" actId="478"/>
          <ac:picMkLst>
            <pc:docMk/>
            <pc:sldMk cId="1259529079" sldId="2123258997"/>
            <ac:picMk id="2" creationId="{45969456-AC5D-B126-DFC6-D360779D353F}"/>
          </ac:picMkLst>
        </pc:picChg>
        <pc:picChg chg="del">
          <ac:chgData name="William Assaf" userId="6321aac1-eebf-4722-9b5c-a5ee2b217578" providerId="ADAL" clId="{AA4D0372-DB88-46A6-93F4-CFF4471C4EA0}" dt="2024-05-06T14:29:48.228" v="2" actId="478"/>
          <ac:picMkLst>
            <pc:docMk/>
            <pc:sldMk cId="1259529079" sldId="2123258997"/>
            <ac:picMk id="2050" creationId="{40DC747B-B972-2998-2F59-2E0BE335C83E}"/>
          </ac:picMkLst>
        </pc:picChg>
      </pc:sldChg>
      <pc:sldChg chg="del">
        <pc:chgData name="William Assaf" userId="6321aac1-eebf-4722-9b5c-a5ee2b217578" providerId="ADAL" clId="{AA4D0372-DB88-46A6-93F4-CFF4471C4EA0}" dt="2024-05-06T14:30:57.533" v="27" actId="2696"/>
        <pc:sldMkLst>
          <pc:docMk/>
          <pc:sldMk cId="2913648943" sldId="2147479579"/>
        </pc:sldMkLst>
      </pc:sldChg>
      <pc:sldChg chg="addSp modSp add mod">
        <pc:chgData name="William Assaf" userId="6321aac1-eebf-4722-9b5c-a5ee2b217578" providerId="ADAL" clId="{AA4D0372-DB88-46A6-93F4-CFF4471C4EA0}" dt="2024-05-06T14:30:46.684" v="25" actId="1076"/>
        <pc:sldMkLst>
          <pc:docMk/>
          <pc:sldMk cId="4261472380" sldId="2147481953"/>
        </pc:sldMkLst>
        <pc:spChg chg="add mod">
          <ac:chgData name="William Assaf" userId="6321aac1-eebf-4722-9b5c-a5ee2b217578" providerId="ADAL" clId="{AA4D0372-DB88-46A6-93F4-CFF4471C4EA0}" dt="2024-05-06T14:30:35.084" v="22"/>
          <ac:spMkLst>
            <pc:docMk/>
            <pc:sldMk cId="4261472380" sldId="2147481953"/>
            <ac:spMk id="4" creationId="{B85C59F9-46EF-8483-5E31-815499E449DA}"/>
          </ac:spMkLst>
        </pc:spChg>
        <pc:spChg chg="add mod">
          <ac:chgData name="William Assaf" userId="6321aac1-eebf-4722-9b5c-a5ee2b217578" providerId="ADAL" clId="{AA4D0372-DB88-46A6-93F4-CFF4471C4EA0}" dt="2024-05-06T14:30:46.684" v="25" actId="1076"/>
          <ac:spMkLst>
            <pc:docMk/>
            <pc:sldMk cId="4261472380" sldId="2147481953"/>
            <ac:spMk id="5" creationId="{DC7C23F8-8417-BF95-4BF1-BA270E44DC98}"/>
          </ac:spMkLst>
        </pc:spChg>
        <pc:picChg chg="mod">
          <ac:chgData name="William Assaf" userId="6321aac1-eebf-4722-9b5c-a5ee2b217578" providerId="ADAL" clId="{AA4D0372-DB88-46A6-93F4-CFF4471C4EA0}" dt="2024-05-06T14:30:44.372" v="24" actId="1076"/>
          <ac:picMkLst>
            <pc:docMk/>
            <pc:sldMk cId="4261472380" sldId="2147481953"/>
            <ac:picMk id="3" creationId="{23779612-6048-12C6-54C6-88970B08D822}"/>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aka.ms/CreateaCSC"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aka.ms/CreateaCSC"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1C59DB2-395A-49B5-A32F-C70D105F7299}">
      <dgm:prSet/>
      <dgm:spPr/>
      <dgm:t>
        <a:bodyPr/>
        <a:lstStyle/>
        <a:p>
          <a:r>
            <a:rPr lang="en-US" dirty="0"/>
            <a:t>Contribute answers to </a:t>
          </a:r>
          <a:r>
            <a:rPr lang="en-US" b="1" dirty="0"/>
            <a:t>Q&amp;A </a:t>
          </a:r>
        </a:p>
      </dgm:t>
    </dgm:pt>
    <dgm:pt modelId="{62FB8538-5592-47B9-BAF3-1BAC7DE38A27}" type="parTrans" cxnId="{55CEA9F4-3DF0-466F-A9E6-3A0AD1C0316F}">
      <dgm:prSet/>
      <dgm:spPr/>
      <dgm:t>
        <a:bodyPr/>
        <a:lstStyle/>
        <a:p>
          <a:endParaRPr lang="en-US"/>
        </a:p>
      </dgm:t>
    </dgm:pt>
    <dgm:pt modelId="{582801C7-2E07-457C-8AF7-FAD85910581E}" type="sibTrans" cxnId="{55CEA9F4-3DF0-466F-A9E6-3A0AD1C0316F}">
      <dgm:prSet/>
      <dgm:spPr/>
      <dgm:t>
        <a:bodyPr/>
        <a:lstStyle/>
        <a:p>
          <a:endParaRPr lang="en-US"/>
        </a:p>
      </dgm:t>
    </dgm:pt>
    <dgm:pt modelId="{AC9FE53C-021F-4E27-94A3-66F9AE0ACEA6}">
      <dgm:prSet/>
      <dgm:spPr/>
      <dgm:t>
        <a:bodyPr/>
        <a:lstStyle/>
        <a:p>
          <a:r>
            <a:rPr lang="en-US" dirty="0"/>
            <a:t>Create and share custom Learn </a:t>
          </a:r>
          <a:r>
            <a:rPr lang="en-US" b="1" dirty="0"/>
            <a:t>Collections</a:t>
          </a:r>
          <a:r>
            <a:rPr lang="en-US" dirty="0"/>
            <a:t> </a:t>
          </a:r>
        </a:p>
      </dgm:t>
    </dgm:pt>
    <dgm:pt modelId="{FAFF7C89-0EEF-43E7-859A-323C6D5EB7C7}" type="parTrans" cxnId="{254703DD-9BC8-4E07-836A-27D445ED9DC2}">
      <dgm:prSet/>
      <dgm:spPr/>
      <dgm:t>
        <a:bodyPr/>
        <a:lstStyle/>
        <a:p>
          <a:endParaRPr lang="en-US"/>
        </a:p>
      </dgm:t>
    </dgm:pt>
    <dgm:pt modelId="{58C95BE5-58EF-44E7-AD25-6728AD5FC41D}" type="sibTrans" cxnId="{254703DD-9BC8-4E07-836A-27D445ED9DC2}">
      <dgm:prSet/>
      <dgm:spPr/>
      <dgm:t>
        <a:bodyPr/>
        <a:lstStyle/>
        <a:p>
          <a:endParaRPr lang="en-US"/>
        </a:p>
      </dgm:t>
    </dgm:pt>
    <dgm:pt modelId="{77EFB459-F61E-4034-AF3A-6B700C6A131F}">
      <dgm:prSet/>
      <dgm:spPr/>
      <dgm:t>
        <a:bodyPr/>
        <a:lstStyle/>
        <a:p>
          <a:r>
            <a:rPr lang="en-US" b="1" dirty="0"/>
            <a:t>Contribute to open-source Docs on GitHub</a:t>
          </a:r>
        </a:p>
      </dgm:t>
    </dgm:pt>
    <dgm:pt modelId="{44306357-2EF8-46A9-A2D2-B61342CE85E3}" type="parTrans" cxnId="{1364D290-2134-4C19-99B2-1421E7A057D2}">
      <dgm:prSet/>
      <dgm:spPr/>
      <dgm:t>
        <a:bodyPr/>
        <a:lstStyle/>
        <a:p>
          <a:endParaRPr lang="en-US"/>
        </a:p>
      </dgm:t>
    </dgm:pt>
    <dgm:pt modelId="{FF299BED-B736-4B54-800D-ECB633D338C5}" type="sibTrans" cxnId="{1364D290-2134-4C19-99B2-1421E7A057D2}">
      <dgm:prSet/>
      <dgm:spPr/>
      <dgm:t>
        <a:bodyPr/>
        <a:lstStyle/>
        <a:p>
          <a:endParaRPr lang="en-US"/>
        </a:p>
      </dgm:t>
    </dgm:pt>
    <dgm:pt modelId="{D1949C5B-B196-430E-923C-82D331BDE596}">
      <dgm:prSet/>
      <dgm:spPr/>
      <dgm:t>
        <a:bodyPr/>
        <a:lstStyle/>
        <a:p>
          <a:r>
            <a:rPr lang="en-US" dirty="0"/>
            <a:t>Create a </a:t>
          </a:r>
          <a:r>
            <a:rPr lang="en-US" b="1" dirty="0"/>
            <a:t>Learn plan </a:t>
          </a:r>
          <a:r>
            <a:rPr lang="en-US" dirty="0"/>
            <a:t>for others to follow (New!)</a:t>
          </a:r>
        </a:p>
      </dgm:t>
    </dgm:pt>
    <dgm:pt modelId="{215FA8D2-3599-492F-95FA-FBC40831613E}" type="parTrans" cxnId="{C635DA84-93AE-461F-8944-B65EE5E9C95A}">
      <dgm:prSet/>
      <dgm:spPr/>
      <dgm:t>
        <a:bodyPr/>
        <a:lstStyle/>
        <a:p>
          <a:endParaRPr lang="en-US"/>
        </a:p>
      </dgm:t>
    </dgm:pt>
    <dgm:pt modelId="{BA74948B-556E-4A35-83DD-BD80B4657A58}" type="sibTrans" cxnId="{C635DA84-93AE-461F-8944-B65EE5E9C95A}">
      <dgm:prSet/>
      <dgm:spPr/>
      <dgm:t>
        <a:bodyPr/>
        <a:lstStyle/>
        <a:p>
          <a:endParaRPr lang="en-US"/>
        </a:p>
      </dgm:t>
    </dgm:pt>
    <dgm:pt modelId="{9031F1AF-62B8-4BC5-A1AF-EB1AF20FFD98}">
      <dgm:prSet/>
      <dgm:spPr/>
      <dgm:t>
        <a:bodyPr/>
        <a:lstStyle/>
        <a:p>
          <a:r>
            <a:rPr lang="en-US" dirty="0"/>
            <a:t>Create a custom </a:t>
          </a:r>
          <a:r>
            <a:rPr lang="en-US" b="1" dirty="0"/>
            <a:t>Cloud Skills Challenge </a:t>
          </a:r>
          <a:r>
            <a:rPr lang="en-US" dirty="0">
              <a:hlinkClick xmlns:r="http://schemas.openxmlformats.org/officeDocument/2006/relationships" r:id="rId1">
                <a:extLst>
                  <a:ext uri="{A12FA001-AC4F-418D-AE19-62706E023703}">
                    <ahyp:hlinkClr xmlns:ahyp="http://schemas.microsoft.com/office/drawing/2018/hyperlinkcolor" val="tx"/>
                  </a:ext>
                </a:extLst>
              </a:hlinkClick>
            </a:rPr>
            <a:t>aka.ms/</a:t>
          </a:r>
          <a:r>
            <a:rPr lang="en-US" dirty="0" err="1">
              <a:hlinkClick xmlns:r="http://schemas.openxmlformats.org/officeDocument/2006/relationships" r:id="rId1">
                <a:extLst>
                  <a:ext uri="{A12FA001-AC4F-418D-AE19-62706E023703}">
                    <ahyp:hlinkClr xmlns:ahyp="http://schemas.microsoft.com/office/drawing/2018/hyperlinkcolor" val="tx"/>
                  </a:ext>
                </a:extLst>
              </a:hlinkClick>
            </a:rPr>
            <a:t>CreateaCSC</a:t>
          </a:r>
          <a:endParaRPr lang="en-US" dirty="0"/>
        </a:p>
      </dgm:t>
    </dgm:pt>
    <dgm:pt modelId="{539170CD-7E19-4E4E-A579-3DB0E32C33E8}" type="parTrans" cxnId="{B8ABF3C5-6603-40FC-B061-64A76A3CE505}">
      <dgm:prSet/>
      <dgm:spPr/>
      <dgm:t>
        <a:bodyPr/>
        <a:lstStyle/>
        <a:p>
          <a:endParaRPr lang="en-US"/>
        </a:p>
      </dgm:t>
    </dgm:pt>
    <dgm:pt modelId="{C4D27214-3ADC-46ED-B907-608B2ED2962F}" type="sibTrans" cxnId="{B8ABF3C5-6603-40FC-B061-64A76A3CE505}">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623D7F65-B044-4949-B8CB-2C9AF16493FB}" type="pres">
      <dgm:prSet presAssocID="{61C59DB2-395A-49B5-A32F-C70D105F7299}" presName="parentText" presStyleLbl="node1" presStyleIdx="0" presStyleCnt="5">
        <dgm:presLayoutVars>
          <dgm:chMax val="0"/>
          <dgm:bulletEnabled val="1"/>
        </dgm:presLayoutVars>
      </dgm:prSet>
      <dgm:spPr/>
    </dgm:pt>
    <dgm:pt modelId="{D6B1CE77-D4DD-4261-9317-0B34A4CA2BC2}" type="pres">
      <dgm:prSet presAssocID="{582801C7-2E07-457C-8AF7-FAD85910581E}" presName="spacer" presStyleCnt="0"/>
      <dgm:spPr/>
    </dgm:pt>
    <dgm:pt modelId="{C0063E5C-0832-4D5F-AEAC-CE172294257C}" type="pres">
      <dgm:prSet presAssocID="{AC9FE53C-021F-4E27-94A3-66F9AE0ACEA6}" presName="parentText" presStyleLbl="node1" presStyleIdx="1" presStyleCnt="5">
        <dgm:presLayoutVars>
          <dgm:chMax val="0"/>
          <dgm:bulletEnabled val="1"/>
        </dgm:presLayoutVars>
      </dgm:prSet>
      <dgm:spPr/>
    </dgm:pt>
    <dgm:pt modelId="{F4EDE64F-AD80-49FC-A842-A0776707233F}" type="pres">
      <dgm:prSet presAssocID="{58C95BE5-58EF-44E7-AD25-6728AD5FC41D}" presName="spacer" presStyleCnt="0"/>
      <dgm:spPr/>
    </dgm:pt>
    <dgm:pt modelId="{799A94C4-232D-4FC7-8FBB-533C145CE29B}" type="pres">
      <dgm:prSet presAssocID="{D1949C5B-B196-430E-923C-82D331BDE596}" presName="parentText" presStyleLbl="node1" presStyleIdx="2" presStyleCnt="5">
        <dgm:presLayoutVars>
          <dgm:chMax val="0"/>
          <dgm:bulletEnabled val="1"/>
        </dgm:presLayoutVars>
      </dgm:prSet>
      <dgm:spPr/>
    </dgm:pt>
    <dgm:pt modelId="{9B151C97-7861-4AAF-98AC-1BD7FF320C47}" type="pres">
      <dgm:prSet presAssocID="{BA74948B-556E-4A35-83DD-BD80B4657A58}" presName="spacer" presStyleCnt="0"/>
      <dgm:spPr/>
    </dgm:pt>
    <dgm:pt modelId="{5B52FB87-9A12-4D45-B1DF-CF1AF208D5B1}" type="pres">
      <dgm:prSet presAssocID="{9031F1AF-62B8-4BC5-A1AF-EB1AF20FFD98}" presName="parentText" presStyleLbl="node1" presStyleIdx="3" presStyleCnt="5">
        <dgm:presLayoutVars>
          <dgm:chMax val="0"/>
          <dgm:bulletEnabled val="1"/>
        </dgm:presLayoutVars>
      </dgm:prSet>
      <dgm:spPr/>
    </dgm:pt>
    <dgm:pt modelId="{53D89857-D334-4F6A-A78E-65A32F844E1C}" type="pres">
      <dgm:prSet presAssocID="{C4D27214-3ADC-46ED-B907-608B2ED2962F}" presName="spacer" presStyleCnt="0"/>
      <dgm:spPr/>
    </dgm:pt>
    <dgm:pt modelId="{10AF0414-9545-47F9-93A9-6A6D61C8A57D}" type="pres">
      <dgm:prSet presAssocID="{77EFB459-F61E-4034-AF3A-6B700C6A131F}" presName="parentText" presStyleLbl="node1" presStyleIdx="4" presStyleCnt="5">
        <dgm:presLayoutVars>
          <dgm:chMax val="0"/>
          <dgm:bulletEnabled val="1"/>
        </dgm:presLayoutVars>
      </dgm:prSet>
      <dgm:spPr/>
    </dgm:pt>
  </dgm:ptLst>
  <dgm:cxnLst>
    <dgm:cxn modelId="{A98FBC22-1783-4FBD-9170-4569D7F15DFA}" type="presOf" srcId="{AC9FE53C-021F-4E27-94A3-66F9AE0ACEA6}" destId="{C0063E5C-0832-4D5F-AEAC-CE172294257C}" srcOrd="0" destOrd="0" presId="urn:microsoft.com/office/officeart/2005/8/layout/vList2"/>
    <dgm:cxn modelId="{CE8FEF5C-0A08-4C5C-8C92-15213F5D49D3}" type="presOf" srcId="{61C59DB2-395A-49B5-A32F-C70D105F7299}" destId="{623D7F65-B044-4949-B8CB-2C9AF16493FB}" srcOrd="0" destOrd="0" presId="urn:microsoft.com/office/officeart/2005/8/layout/vList2"/>
    <dgm:cxn modelId="{C635DA84-93AE-461F-8944-B65EE5E9C95A}" srcId="{FFAB9795-AA67-4DB1-8666-63A9E499E6A4}" destId="{D1949C5B-B196-430E-923C-82D331BDE596}" srcOrd="2" destOrd="0" parTransId="{215FA8D2-3599-492F-95FA-FBC40831613E}" sibTransId="{BA74948B-556E-4A35-83DD-BD80B4657A58}"/>
    <dgm:cxn modelId="{271CB386-F8C5-4EAE-BE71-A8C6FEB250DA}" type="presOf" srcId="{D1949C5B-B196-430E-923C-82D331BDE596}" destId="{799A94C4-232D-4FC7-8FBB-533C145CE29B}" srcOrd="0" destOrd="0" presId="urn:microsoft.com/office/officeart/2005/8/layout/vList2"/>
    <dgm:cxn modelId="{1364D290-2134-4C19-99B2-1421E7A057D2}" srcId="{FFAB9795-AA67-4DB1-8666-63A9E499E6A4}" destId="{77EFB459-F61E-4034-AF3A-6B700C6A131F}" srcOrd="4" destOrd="0" parTransId="{44306357-2EF8-46A9-A2D2-B61342CE85E3}" sibTransId="{FF299BED-B736-4B54-800D-ECB633D338C5}"/>
    <dgm:cxn modelId="{9FAAEEAC-EC53-4497-95AD-6C242237E3EE}" type="presOf" srcId="{77EFB459-F61E-4034-AF3A-6B700C6A131F}" destId="{10AF0414-9545-47F9-93A9-6A6D61C8A57D}"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EC949CC5-7634-46BF-929F-E0398ACFB61E}" type="presOf" srcId="{9031F1AF-62B8-4BC5-A1AF-EB1AF20FFD98}" destId="{5B52FB87-9A12-4D45-B1DF-CF1AF208D5B1}" srcOrd="0" destOrd="0" presId="urn:microsoft.com/office/officeart/2005/8/layout/vList2"/>
    <dgm:cxn modelId="{B8ABF3C5-6603-40FC-B061-64A76A3CE505}" srcId="{FFAB9795-AA67-4DB1-8666-63A9E499E6A4}" destId="{9031F1AF-62B8-4BC5-A1AF-EB1AF20FFD98}" srcOrd="3" destOrd="0" parTransId="{539170CD-7E19-4E4E-A579-3DB0E32C33E8}" sibTransId="{C4D27214-3ADC-46ED-B907-608B2ED2962F}"/>
    <dgm:cxn modelId="{254703DD-9BC8-4E07-836A-27D445ED9DC2}" srcId="{FFAB9795-AA67-4DB1-8666-63A9E499E6A4}" destId="{AC9FE53C-021F-4E27-94A3-66F9AE0ACEA6}" srcOrd="1" destOrd="0" parTransId="{FAFF7C89-0EEF-43E7-859A-323C6D5EB7C7}" sibTransId="{58C95BE5-58EF-44E7-AD25-6728AD5FC41D}"/>
    <dgm:cxn modelId="{55CEA9F4-3DF0-466F-A9E6-3A0AD1C0316F}" srcId="{FFAB9795-AA67-4DB1-8666-63A9E499E6A4}" destId="{61C59DB2-395A-49B5-A32F-C70D105F7299}" srcOrd="0" destOrd="0" parTransId="{62FB8538-5592-47B9-BAF3-1BAC7DE38A27}" sibTransId="{582801C7-2E07-457C-8AF7-FAD85910581E}"/>
    <dgm:cxn modelId="{5F526C45-7F50-4801-BE49-F8497ECF63C6}" type="presParOf" srcId="{69661B71-64A2-4AE7-8E32-2D0B2B1708B2}" destId="{623D7F65-B044-4949-B8CB-2C9AF16493FB}" srcOrd="0" destOrd="0" presId="urn:microsoft.com/office/officeart/2005/8/layout/vList2"/>
    <dgm:cxn modelId="{C6EA55FC-4834-4E9C-96B5-95A09F760BFF}" type="presParOf" srcId="{69661B71-64A2-4AE7-8E32-2D0B2B1708B2}" destId="{D6B1CE77-D4DD-4261-9317-0B34A4CA2BC2}" srcOrd="1" destOrd="0" presId="urn:microsoft.com/office/officeart/2005/8/layout/vList2"/>
    <dgm:cxn modelId="{D91BB40B-2952-41D1-8399-0E0A76FEF791}" type="presParOf" srcId="{69661B71-64A2-4AE7-8E32-2D0B2B1708B2}" destId="{C0063E5C-0832-4D5F-AEAC-CE172294257C}" srcOrd="2" destOrd="0" presId="urn:microsoft.com/office/officeart/2005/8/layout/vList2"/>
    <dgm:cxn modelId="{33270666-79A7-4706-BFA6-EFDE4F961799}" type="presParOf" srcId="{69661B71-64A2-4AE7-8E32-2D0B2B1708B2}" destId="{F4EDE64F-AD80-49FC-A842-A0776707233F}" srcOrd="3" destOrd="0" presId="urn:microsoft.com/office/officeart/2005/8/layout/vList2"/>
    <dgm:cxn modelId="{35FEBB61-6568-4060-A3A7-B4F4C616F668}" type="presParOf" srcId="{69661B71-64A2-4AE7-8E32-2D0B2B1708B2}" destId="{799A94C4-232D-4FC7-8FBB-533C145CE29B}" srcOrd="4" destOrd="0" presId="urn:microsoft.com/office/officeart/2005/8/layout/vList2"/>
    <dgm:cxn modelId="{85431029-9B9E-4B1B-810F-2F55137DC760}" type="presParOf" srcId="{69661B71-64A2-4AE7-8E32-2D0B2B1708B2}" destId="{9B151C97-7861-4AAF-98AC-1BD7FF320C47}" srcOrd="5" destOrd="0" presId="urn:microsoft.com/office/officeart/2005/8/layout/vList2"/>
    <dgm:cxn modelId="{AAC26859-4344-491D-8157-EB076DE465CD}" type="presParOf" srcId="{69661B71-64A2-4AE7-8E32-2D0B2B1708B2}" destId="{5B52FB87-9A12-4D45-B1DF-CF1AF208D5B1}" srcOrd="6" destOrd="0" presId="urn:microsoft.com/office/officeart/2005/8/layout/vList2"/>
    <dgm:cxn modelId="{561356C2-CE3C-40A7-A042-AE035C5B7DB0}" type="presParOf" srcId="{69661B71-64A2-4AE7-8E32-2D0B2B1708B2}" destId="{53D89857-D334-4F6A-A78E-65A32F844E1C}" srcOrd="7" destOrd="0" presId="urn:microsoft.com/office/officeart/2005/8/layout/vList2"/>
    <dgm:cxn modelId="{8D55742B-CBA5-40C5-9476-B9982F2AD41C}" type="presParOf" srcId="{69661B71-64A2-4AE7-8E32-2D0B2B1708B2}" destId="{10AF0414-9545-47F9-93A9-6A6D61C8A57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7A97F4-9250-4E9B-AEFF-8B30D70ED06D}">
      <dgm:prSet/>
      <dgm:spPr/>
      <dgm:t>
        <a:bodyPr/>
        <a:lstStyle/>
        <a:p>
          <a:r>
            <a:rPr lang="en-US" dirty="0"/>
            <a:t>Prevent mistakes with your own lessons learned</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199E373-263B-4136-AD70-FC6BC63F2EC0}" type="sibTrans" cxnId="{6B53D4BB-4C33-4C3A-AC98-289585536D4F}">
      <dgm:prSet/>
      <dgm:spPr/>
      <dgm:t>
        <a:bodyPr/>
        <a:lstStyle/>
        <a:p>
          <a:endParaRPr lang="en-US"/>
        </a:p>
      </dgm:t>
    </dgm:pt>
    <dgm:pt modelId="{C7BA633E-8FF8-4C1C-AF6F-4BB43DFACA7E}" type="parTrans" cxnId="{6B53D4BB-4C33-4C3A-AC98-289585536D4F}">
      <dgm:prSet/>
      <dgm:spPr/>
      <dgm:t>
        <a:bodyPr/>
        <a:lstStyle/>
        <a:p>
          <a:endParaRPr lang="en-US"/>
        </a:p>
      </dgm:t>
    </dgm:pt>
    <dgm:pt modelId="{37FEA9FE-A7FE-4198-A2E7-FF4C9ED87BD8}">
      <dgm:prSet/>
      <dgm:spPr/>
      <dgm:t>
        <a:bodyPr/>
        <a:lstStyle/>
        <a:p>
          <a:r>
            <a:rPr lang="en-US" dirty="0"/>
            <a:t>Add to NOTEs or CAUTIONs, enhance to samples</a:t>
          </a:r>
        </a:p>
      </dgm:t>
    </dgm:pt>
    <dgm:pt modelId="{EA5DFB15-1C72-4BDC-8A0E-A87508A878ED}" type="sibTrans" cxnId="{911CDBA7-B538-44B5-8BD7-C0EB65797823}">
      <dgm:prSet/>
      <dgm:spPr/>
      <dgm:t>
        <a:bodyPr/>
        <a:lstStyle/>
        <a:p>
          <a:endParaRPr lang="en-US"/>
        </a:p>
      </dgm:t>
    </dgm:pt>
    <dgm:pt modelId="{D7B46713-2270-4F53-A779-1758AC747373}" type="parTrans" cxnId="{911CDBA7-B538-44B5-8BD7-C0EB65797823}">
      <dgm:prSet/>
      <dgm:spPr/>
      <dgm:t>
        <a:bodyPr/>
        <a:lstStyle/>
        <a:p>
          <a:endParaRPr lang="en-US"/>
        </a:p>
      </dgm:t>
    </dgm:pt>
    <dgm:pt modelId="{0FF82DF3-60CF-4049-AB5A-36B78648598A}">
      <dgm:prSet/>
      <dgm:spPr/>
      <dgm:t>
        <a:bodyPr/>
        <a:lstStyle/>
        <a:p>
          <a:r>
            <a:rPr lang="en-US" dirty="0"/>
            <a:t>Show your manager!</a:t>
          </a:r>
        </a:p>
      </dgm:t>
    </dgm:pt>
    <dgm:pt modelId="{CF867579-9CF1-44D4-8825-F11321F3CF7C}" type="sibTrans" cxnId="{D13FACDE-8584-4074-B69B-1330A9C6F668}">
      <dgm:prSet/>
      <dgm:spPr/>
      <dgm:t>
        <a:bodyPr/>
        <a:lstStyle/>
        <a:p>
          <a:endParaRPr lang="en-US"/>
        </a:p>
      </dgm:t>
    </dgm:pt>
    <dgm:pt modelId="{EBE0A3FE-2966-4FCB-AF22-4B4FA3315D35}" type="parTrans" cxnId="{D13FACDE-8584-4074-B69B-1330A9C6F668}">
      <dgm:prSet/>
      <dgm:spPr/>
      <dgm:t>
        <a:bodyPr/>
        <a:lstStyle/>
        <a:p>
          <a:endParaRPr lang="en-US"/>
        </a:p>
      </dgm:t>
    </dgm:pt>
    <dgm:pt modelId="{10ED7B35-578F-4288-B133-3F734A225249}">
      <dgm:prSet/>
      <dgm:spPr/>
      <dgm:t>
        <a:bodyPr/>
        <a:lstStyle/>
        <a:p>
          <a:r>
            <a:rPr lang="en-US" dirty="0"/>
            <a:t>Get your name known to Microsoft content </a:t>
          </a:r>
          <a:r>
            <a:rPr lang="en-US" dirty="0" err="1"/>
            <a:t>devs</a:t>
          </a:r>
          <a:r>
            <a:rPr lang="en-US" dirty="0"/>
            <a:t>, PMs</a:t>
          </a:r>
        </a:p>
      </dgm:t>
    </dgm:pt>
    <dgm:pt modelId="{44B3F5AA-1001-4712-AA9B-FC25A7708981}" type="sibTrans" cxnId="{E518C39B-6B59-484C-AFF5-A4913B922AA9}">
      <dgm:prSet/>
      <dgm:spPr/>
      <dgm:t>
        <a:bodyPr/>
        <a:lstStyle/>
        <a:p>
          <a:endParaRPr lang="en-US"/>
        </a:p>
      </dgm:t>
    </dgm:pt>
    <dgm:pt modelId="{D32044E9-2F3F-4CEB-A634-424F86E8C04C}" type="parTrans" cxnId="{E518C39B-6B59-484C-AFF5-A4913B922AA9}">
      <dgm:prSet/>
      <dgm:spPr/>
      <dgm:t>
        <a:bodyPr/>
        <a:lstStyle/>
        <a:p>
          <a:endParaRPr lang="en-US"/>
        </a:p>
      </dgm:t>
    </dgm:pt>
    <dgm:pt modelId="{64079CD3-1A8C-4C8B-8DC8-6647F1DFCDBA}">
      <dgm:prSet/>
      <dgm:spPr/>
      <dgm:t>
        <a:bodyPr/>
        <a:lstStyle/>
        <a:p>
          <a:r>
            <a:rPr lang="en-US" dirty="0"/>
            <a:t>Your own personal brand, MVP activity </a:t>
          </a:r>
        </a:p>
      </dgm:t>
    </dgm:pt>
    <dgm:pt modelId="{B0DA0890-ADEB-4847-9020-EBA2483C8A08}" type="sibTrans" cxnId="{FF876136-46B9-445F-A6B5-166ADA3B94FC}">
      <dgm:prSet/>
      <dgm:spPr/>
      <dgm:t>
        <a:bodyPr/>
        <a:lstStyle/>
        <a:p>
          <a:endParaRPr lang="en-US"/>
        </a:p>
      </dgm:t>
    </dgm:pt>
    <dgm:pt modelId="{F1B282C5-DC3E-4CD3-9D3C-D28CA6E0C5EF}" type="parTrans" cxnId="{FF876136-46B9-445F-A6B5-166ADA3B94FC}">
      <dgm:prSet/>
      <dgm:spPr/>
      <dgm:t>
        <a:bodyPr/>
        <a:lstStyle/>
        <a:p>
          <a:endParaRPr lang="en-US"/>
        </a:p>
      </dgm:t>
    </dgm:pt>
    <dgm:pt modelId="{9494D977-10A0-4E90-B0DE-8D7BDF767E10}">
      <dgm:prSet phldr="0"/>
      <dgm:spPr/>
      <dgm:t>
        <a:bodyPr/>
        <a:lstStyle/>
        <a:p>
          <a:pPr rtl="0"/>
          <a:r>
            <a:rPr lang="en-US" dirty="0"/>
            <a:t>Microsoft spotlight interviews on external contributors</a:t>
          </a:r>
        </a:p>
      </dgm:t>
    </dgm:pt>
    <dgm:pt modelId="{4175150C-60D1-4777-A0BE-1465A7D22B38}" type="sibTrans" cxnId="{0D1DD2E1-FB4B-42ED-A6B8-63A47620D897}">
      <dgm:prSet/>
      <dgm:spPr/>
      <dgm:t>
        <a:bodyPr/>
        <a:lstStyle/>
        <a:p>
          <a:endParaRPr lang="en-US"/>
        </a:p>
      </dgm:t>
    </dgm:pt>
    <dgm:pt modelId="{854C31D7-D1F3-4002-8886-6E9B4EC70F63}" type="parTrans" cxnId="{0D1DD2E1-FB4B-42ED-A6B8-63A47620D897}">
      <dgm:prSet/>
      <dgm:spPr/>
      <dgm:t>
        <a:bodyPr/>
        <a:lstStyle/>
        <a:p>
          <a:endParaRPr lang="en-US"/>
        </a:p>
      </dgm:t>
    </dgm:pt>
    <dgm:pt modelId="{8E4A9111-3B8D-41A0-895C-771EB511370B}">
      <dgm:prSet/>
      <dgm:spPr/>
      <dgm:t>
        <a:bodyPr/>
        <a:lstStyle/>
        <a:p>
          <a:r>
            <a:rPr lang="en-US" dirty="0"/>
            <a:t>FAQ articles are a great start</a:t>
          </a:r>
        </a:p>
      </dgm:t>
    </dgm:pt>
    <dgm:pt modelId="{E86EE85B-5ACE-4B44-A045-803B6D186F00}" type="parTrans" cxnId="{769C7E66-360D-4A16-A948-C731CE4CD2A8}">
      <dgm:prSet/>
      <dgm:spPr/>
      <dgm:t>
        <a:bodyPr/>
        <a:lstStyle/>
        <a:p>
          <a:endParaRPr lang="en-US"/>
        </a:p>
      </dgm:t>
    </dgm:pt>
    <dgm:pt modelId="{EE034BE6-4504-41DC-9BA7-570DB759A1E6}" type="sibTrans" cxnId="{769C7E66-360D-4A16-A948-C731CE4CD2A8}">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D64D6F82-014E-4461-9E46-6FF2CDCB2AE4}" type="pres">
      <dgm:prSet presAssocID="{5D7A97F4-9250-4E9B-AEFF-8B30D70ED06D}" presName="parentText" presStyleLbl="node1" presStyleIdx="0" presStyleCnt="7">
        <dgm:presLayoutVars>
          <dgm:chMax val="0"/>
          <dgm:bulletEnabled val="1"/>
        </dgm:presLayoutVars>
      </dgm:prSet>
      <dgm:spPr/>
    </dgm:pt>
    <dgm:pt modelId="{6800459E-50FA-492D-A172-80E27FBD2E74}" type="pres">
      <dgm:prSet presAssocID="{7199E373-263B-4136-AD70-FC6BC63F2EC0}" presName="spacer" presStyleCnt="0"/>
      <dgm:spPr/>
    </dgm:pt>
    <dgm:pt modelId="{25C07CA6-F612-4EA7-B07A-E949AB9B6AE8}" type="pres">
      <dgm:prSet presAssocID="{37FEA9FE-A7FE-4198-A2E7-FF4C9ED87BD8}" presName="parentText" presStyleLbl="node1" presStyleIdx="1" presStyleCnt="7">
        <dgm:presLayoutVars>
          <dgm:chMax val="0"/>
          <dgm:bulletEnabled val="1"/>
        </dgm:presLayoutVars>
      </dgm:prSet>
      <dgm:spPr/>
    </dgm:pt>
    <dgm:pt modelId="{6F6B890F-0025-489F-AA01-53D90F3DB7C1}" type="pres">
      <dgm:prSet presAssocID="{EA5DFB15-1C72-4BDC-8A0E-A87508A878ED}" presName="spacer" presStyleCnt="0"/>
      <dgm:spPr/>
    </dgm:pt>
    <dgm:pt modelId="{277C50BB-ED05-4756-B18B-9EF22D86F791}" type="pres">
      <dgm:prSet presAssocID="{8E4A9111-3B8D-41A0-895C-771EB511370B}" presName="parentText" presStyleLbl="node1" presStyleIdx="2" presStyleCnt="7">
        <dgm:presLayoutVars>
          <dgm:chMax val="0"/>
          <dgm:bulletEnabled val="1"/>
        </dgm:presLayoutVars>
      </dgm:prSet>
      <dgm:spPr/>
    </dgm:pt>
    <dgm:pt modelId="{1FE12E91-3421-493F-B940-6BC174464DF4}" type="pres">
      <dgm:prSet presAssocID="{EE034BE6-4504-41DC-9BA7-570DB759A1E6}" presName="spacer" presStyleCnt="0"/>
      <dgm:spPr/>
    </dgm:pt>
    <dgm:pt modelId="{856F58D5-3365-4FBB-B84C-CD7B20310B7C}" type="pres">
      <dgm:prSet presAssocID="{0FF82DF3-60CF-4049-AB5A-36B78648598A}" presName="parentText" presStyleLbl="node1" presStyleIdx="3" presStyleCnt="7">
        <dgm:presLayoutVars>
          <dgm:chMax val="0"/>
          <dgm:bulletEnabled val="1"/>
        </dgm:presLayoutVars>
      </dgm:prSet>
      <dgm:spPr/>
    </dgm:pt>
    <dgm:pt modelId="{E13EF4C0-8891-4A9F-94C9-E8B0BF52AFBB}" type="pres">
      <dgm:prSet presAssocID="{CF867579-9CF1-44D4-8825-F11321F3CF7C}" presName="spacer" presStyleCnt="0"/>
      <dgm:spPr/>
    </dgm:pt>
    <dgm:pt modelId="{B308A979-317B-44BA-99E6-ED74EDAC7CB1}" type="pres">
      <dgm:prSet presAssocID="{10ED7B35-578F-4288-B133-3F734A225249}" presName="parentText" presStyleLbl="node1" presStyleIdx="4" presStyleCnt="7">
        <dgm:presLayoutVars>
          <dgm:chMax val="0"/>
          <dgm:bulletEnabled val="1"/>
        </dgm:presLayoutVars>
      </dgm:prSet>
      <dgm:spPr/>
    </dgm:pt>
    <dgm:pt modelId="{154CE053-4F63-4560-8172-BA1DB0F75628}" type="pres">
      <dgm:prSet presAssocID="{44B3F5AA-1001-4712-AA9B-FC25A7708981}" presName="spacer" presStyleCnt="0"/>
      <dgm:spPr/>
    </dgm:pt>
    <dgm:pt modelId="{F3764DF7-612B-4E1C-BDBD-E392E3824F8A}" type="pres">
      <dgm:prSet presAssocID="{64079CD3-1A8C-4C8B-8DC8-6647F1DFCDBA}" presName="parentText" presStyleLbl="node1" presStyleIdx="5" presStyleCnt="7">
        <dgm:presLayoutVars>
          <dgm:chMax val="0"/>
          <dgm:bulletEnabled val="1"/>
        </dgm:presLayoutVars>
      </dgm:prSet>
      <dgm:spPr/>
    </dgm:pt>
    <dgm:pt modelId="{12E58246-8AEF-4430-885D-FB3B6F0CD5CC}" type="pres">
      <dgm:prSet presAssocID="{B0DA0890-ADEB-4847-9020-EBA2483C8A08}" presName="spacer" presStyleCnt="0"/>
      <dgm:spPr/>
    </dgm:pt>
    <dgm:pt modelId="{77D0F1D0-7800-458C-9FEB-3B7293FFAEFE}" type="pres">
      <dgm:prSet presAssocID="{9494D977-10A0-4E90-B0DE-8D7BDF767E10}" presName="parentText" presStyleLbl="node1" presStyleIdx="6" presStyleCnt="7">
        <dgm:presLayoutVars>
          <dgm:chMax val="0"/>
          <dgm:bulletEnabled val="1"/>
        </dgm:presLayoutVars>
      </dgm:prSet>
      <dgm:spPr/>
    </dgm:pt>
  </dgm:ptLst>
  <dgm:cxnLst>
    <dgm:cxn modelId="{87D5A303-44D6-40AB-8EE7-E664179F913A}" type="presOf" srcId="{5D7A97F4-9250-4E9B-AEFF-8B30D70ED06D}" destId="{D64D6F82-014E-4461-9E46-6FF2CDCB2AE4}" srcOrd="0" destOrd="0" presId="urn:microsoft.com/office/officeart/2005/8/layout/vList2"/>
    <dgm:cxn modelId="{FF876136-46B9-445F-A6B5-166ADA3B94FC}" srcId="{FFAB9795-AA67-4DB1-8666-63A9E499E6A4}" destId="{64079CD3-1A8C-4C8B-8DC8-6647F1DFCDBA}" srcOrd="5" destOrd="0" parTransId="{F1B282C5-DC3E-4CD3-9D3C-D28CA6E0C5EF}" sibTransId="{B0DA0890-ADEB-4847-9020-EBA2483C8A08}"/>
    <dgm:cxn modelId="{8A37563C-4958-46BE-B942-5D8E66F95342}" type="presOf" srcId="{9494D977-10A0-4E90-B0DE-8D7BDF767E10}" destId="{77D0F1D0-7800-458C-9FEB-3B7293FFAEFE}" srcOrd="0" destOrd="0" presId="urn:microsoft.com/office/officeart/2005/8/layout/vList2"/>
    <dgm:cxn modelId="{396CB95C-EE96-408D-8DAC-5B4047F3FE7E}" type="presOf" srcId="{8E4A9111-3B8D-41A0-895C-771EB511370B}" destId="{277C50BB-ED05-4756-B18B-9EF22D86F791}" srcOrd="0" destOrd="0" presId="urn:microsoft.com/office/officeart/2005/8/layout/vList2"/>
    <dgm:cxn modelId="{3037AD42-D4CF-4AAE-9466-FE1AF3ACE23E}" type="presOf" srcId="{10ED7B35-578F-4288-B133-3F734A225249}" destId="{B308A979-317B-44BA-99E6-ED74EDAC7CB1}" srcOrd="0" destOrd="0" presId="urn:microsoft.com/office/officeart/2005/8/layout/vList2"/>
    <dgm:cxn modelId="{769C7E66-360D-4A16-A948-C731CE4CD2A8}" srcId="{FFAB9795-AA67-4DB1-8666-63A9E499E6A4}" destId="{8E4A9111-3B8D-41A0-895C-771EB511370B}" srcOrd="2" destOrd="0" parTransId="{E86EE85B-5ACE-4B44-A045-803B6D186F00}" sibTransId="{EE034BE6-4504-41DC-9BA7-570DB759A1E6}"/>
    <dgm:cxn modelId="{A42FCB6A-2E70-4F3E-BD75-464D12766C79}" type="presOf" srcId="{37FEA9FE-A7FE-4198-A2E7-FF4C9ED87BD8}" destId="{25C07CA6-F612-4EA7-B07A-E949AB9B6AE8}" srcOrd="0" destOrd="0" presId="urn:microsoft.com/office/officeart/2005/8/layout/vList2"/>
    <dgm:cxn modelId="{F438D976-F538-4EEF-8E2A-EAAABADA2BC2}" type="presOf" srcId="{0FF82DF3-60CF-4049-AB5A-36B78648598A}" destId="{856F58D5-3365-4FBB-B84C-CD7B20310B7C}" srcOrd="0" destOrd="0" presId="urn:microsoft.com/office/officeart/2005/8/layout/vList2"/>
    <dgm:cxn modelId="{E518C39B-6B59-484C-AFF5-A4913B922AA9}" srcId="{FFAB9795-AA67-4DB1-8666-63A9E499E6A4}" destId="{10ED7B35-578F-4288-B133-3F734A225249}" srcOrd="4" destOrd="0" parTransId="{D32044E9-2F3F-4CEB-A634-424F86E8C04C}" sibTransId="{44B3F5AA-1001-4712-AA9B-FC25A7708981}"/>
    <dgm:cxn modelId="{911CDBA7-B538-44B5-8BD7-C0EB65797823}" srcId="{FFAB9795-AA67-4DB1-8666-63A9E499E6A4}" destId="{37FEA9FE-A7FE-4198-A2E7-FF4C9ED87BD8}" srcOrd="1" destOrd="0" parTransId="{D7B46713-2270-4F53-A779-1758AC747373}" sibTransId="{EA5DFB15-1C72-4BDC-8A0E-A87508A878ED}"/>
    <dgm:cxn modelId="{2AA6BDB1-313A-4F6B-8DC3-234E7D99F05F}" type="presOf" srcId="{FFAB9795-AA67-4DB1-8666-63A9E499E6A4}" destId="{69661B71-64A2-4AE7-8E32-2D0B2B1708B2}" srcOrd="0" destOrd="0" presId="urn:microsoft.com/office/officeart/2005/8/layout/vList2"/>
    <dgm:cxn modelId="{6B53D4BB-4C33-4C3A-AC98-289585536D4F}" srcId="{FFAB9795-AA67-4DB1-8666-63A9E499E6A4}" destId="{5D7A97F4-9250-4E9B-AEFF-8B30D70ED06D}" srcOrd="0" destOrd="0" parTransId="{C7BA633E-8FF8-4C1C-AF6F-4BB43DFACA7E}" sibTransId="{7199E373-263B-4136-AD70-FC6BC63F2EC0}"/>
    <dgm:cxn modelId="{D13FACDE-8584-4074-B69B-1330A9C6F668}" srcId="{FFAB9795-AA67-4DB1-8666-63A9E499E6A4}" destId="{0FF82DF3-60CF-4049-AB5A-36B78648598A}" srcOrd="3" destOrd="0" parTransId="{EBE0A3FE-2966-4FCB-AF22-4B4FA3315D35}" sibTransId="{CF867579-9CF1-44D4-8825-F11321F3CF7C}"/>
    <dgm:cxn modelId="{0D1DD2E1-FB4B-42ED-A6B8-63A47620D897}" srcId="{FFAB9795-AA67-4DB1-8666-63A9E499E6A4}" destId="{9494D977-10A0-4E90-B0DE-8D7BDF767E10}" srcOrd="6" destOrd="0" parTransId="{854C31D7-D1F3-4002-8886-6E9B4EC70F63}" sibTransId="{4175150C-60D1-4777-A0BE-1465A7D22B38}"/>
    <dgm:cxn modelId="{B9D9D1F0-A019-42DF-9003-942C801DDE0D}" type="presOf" srcId="{64079CD3-1A8C-4C8B-8DC8-6647F1DFCDBA}" destId="{F3764DF7-612B-4E1C-BDBD-E392E3824F8A}" srcOrd="0" destOrd="0" presId="urn:microsoft.com/office/officeart/2005/8/layout/vList2"/>
    <dgm:cxn modelId="{7DC7C1B2-DEAB-4EFF-834C-56387E3B6047}" type="presParOf" srcId="{69661B71-64A2-4AE7-8E32-2D0B2B1708B2}" destId="{D64D6F82-014E-4461-9E46-6FF2CDCB2AE4}" srcOrd="0" destOrd="0" presId="urn:microsoft.com/office/officeart/2005/8/layout/vList2"/>
    <dgm:cxn modelId="{09EDF0E0-6D91-47AB-9913-EBF39695F25D}" type="presParOf" srcId="{69661B71-64A2-4AE7-8E32-2D0B2B1708B2}" destId="{6800459E-50FA-492D-A172-80E27FBD2E74}" srcOrd="1" destOrd="0" presId="urn:microsoft.com/office/officeart/2005/8/layout/vList2"/>
    <dgm:cxn modelId="{2FD51610-67A2-473A-AF0C-C699E236CC2A}" type="presParOf" srcId="{69661B71-64A2-4AE7-8E32-2D0B2B1708B2}" destId="{25C07CA6-F612-4EA7-B07A-E949AB9B6AE8}" srcOrd="2" destOrd="0" presId="urn:microsoft.com/office/officeart/2005/8/layout/vList2"/>
    <dgm:cxn modelId="{18F92CAE-FEA7-4D70-BAF7-33CA77223AB7}" type="presParOf" srcId="{69661B71-64A2-4AE7-8E32-2D0B2B1708B2}" destId="{6F6B890F-0025-489F-AA01-53D90F3DB7C1}" srcOrd="3" destOrd="0" presId="urn:microsoft.com/office/officeart/2005/8/layout/vList2"/>
    <dgm:cxn modelId="{A7BAC16E-4196-412A-8ABE-0B842982B3F9}" type="presParOf" srcId="{69661B71-64A2-4AE7-8E32-2D0B2B1708B2}" destId="{277C50BB-ED05-4756-B18B-9EF22D86F791}" srcOrd="4" destOrd="0" presId="urn:microsoft.com/office/officeart/2005/8/layout/vList2"/>
    <dgm:cxn modelId="{83E8E73E-32D2-4474-AD4A-811F9200B069}" type="presParOf" srcId="{69661B71-64A2-4AE7-8E32-2D0B2B1708B2}" destId="{1FE12E91-3421-493F-B940-6BC174464DF4}" srcOrd="5" destOrd="0" presId="urn:microsoft.com/office/officeart/2005/8/layout/vList2"/>
    <dgm:cxn modelId="{04835DE2-8C3C-4329-BC01-53417DC19B90}" type="presParOf" srcId="{69661B71-64A2-4AE7-8E32-2D0B2B1708B2}" destId="{856F58D5-3365-4FBB-B84C-CD7B20310B7C}" srcOrd="6" destOrd="0" presId="urn:microsoft.com/office/officeart/2005/8/layout/vList2"/>
    <dgm:cxn modelId="{E63CD45B-02F3-4D98-8A61-3F8EC242D176}" type="presParOf" srcId="{69661B71-64A2-4AE7-8E32-2D0B2B1708B2}" destId="{E13EF4C0-8891-4A9F-94C9-E8B0BF52AFBB}" srcOrd="7" destOrd="0" presId="urn:microsoft.com/office/officeart/2005/8/layout/vList2"/>
    <dgm:cxn modelId="{41B93C28-EEF1-4375-8B5A-C9F89B4A3555}" type="presParOf" srcId="{69661B71-64A2-4AE7-8E32-2D0B2B1708B2}" destId="{B308A979-317B-44BA-99E6-ED74EDAC7CB1}" srcOrd="8" destOrd="0" presId="urn:microsoft.com/office/officeart/2005/8/layout/vList2"/>
    <dgm:cxn modelId="{25F7B8B2-212B-462C-B4F9-5DC9782BF4CF}" type="presParOf" srcId="{69661B71-64A2-4AE7-8E32-2D0B2B1708B2}" destId="{154CE053-4F63-4560-8172-BA1DB0F75628}" srcOrd="9" destOrd="0" presId="urn:microsoft.com/office/officeart/2005/8/layout/vList2"/>
    <dgm:cxn modelId="{064EAB67-EA9E-4173-9C49-9C58767F9DDF}" type="presParOf" srcId="{69661B71-64A2-4AE7-8E32-2D0B2B1708B2}" destId="{F3764DF7-612B-4E1C-BDBD-E392E3824F8A}" srcOrd="10" destOrd="0" presId="urn:microsoft.com/office/officeart/2005/8/layout/vList2"/>
    <dgm:cxn modelId="{DAF2D428-E5CC-4FBC-881A-CAAE91E640E6}" type="presParOf" srcId="{69661B71-64A2-4AE7-8E32-2D0B2B1708B2}" destId="{12E58246-8AEF-4430-885D-FB3B6F0CD5CC}" srcOrd="11" destOrd="0" presId="urn:microsoft.com/office/officeart/2005/8/layout/vList2"/>
    <dgm:cxn modelId="{552F7F25-B45B-491B-A98A-A408E9ABE194}" type="presParOf" srcId="{69661B71-64A2-4AE7-8E32-2D0B2B1708B2}" destId="{77D0F1D0-7800-458C-9FEB-3B7293FFAEF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752CC3-B31F-4C1F-A2B1-030E895BBB31}">
      <dgm:prSet custT="1"/>
      <dgm:spPr/>
      <dgm:t>
        <a:bodyPr/>
        <a:lstStyle/>
        <a:p>
          <a:r>
            <a:rPr lang="en-US" sz="3600" u="sng" dirty="0"/>
            <a:t>learn.microsoft.com/contribute/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107185E9-A300-4CFF-B8C9-CA0B04ECDD08}" type="parTrans" cxnId="{AAF1C409-954E-4A0E-88A7-62E3514E72E0}">
      <dgm:prSet/>
      <dgm:spPr/>
      <dgm:t>
        <a:bodyPr/>
        <a:lstStyle/>
        <a:p>
          <a:endParaRPr lang="en-US"/>
        </a:p>
      </dgm:t>
    </dgm:pt>
    <dgm:pt modelId="{5FCFA57D-9E65-4FF5-8177-59AE620B149A}" type="sibTrans" cxnId="{AAF1C409-954E-4A0E-88A7-62E3514E72E0}">
      <dgm:prSet/>
      <dgm:spPr/>
      <dgm:t>
        <a:bodyPr/>
        <a:lstStyle/>
        <a:p>
          <a:endParaRPr lang="en-US"/>
        </a:p>
      </dgm:t>
    </dgm:pt>
    <dgm:pt modelId="{3E8D695A-1AFA-4F34-9174-CBE96732687C}">
      <dgm:prSet custT="1"/>
      <dgm:spPr/>
      <dgm:t>
        <a:bodyPr/>
        <a:lstStyle/>
        <a:p>
          <a:pPr rtl="0"/>
          <a:r>
            <a:rPr lang="en-US" sz="2800">
              <a:latin typeface="+mn-lt"/>
            </a:rPr>
            <a:t>Help edit docs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BE9F9B90-5125-4796-B162-4DF2860A3E68}" type="parTrans" cxnId="{0EECEC34-BD22-4A7E-8A5F-29BD8FE6BF44}">
      <dgm:prSet/>
      <dgm:spPr/>
      <dgm:t>
        <a:bodyPr/>
        <a:lstStyle/>
        <a:p>
          <a:endParaRPr lang="en-US"/>
        </a:p>
      </dgm:t>
    </dgm:pt>
    <dgm:pt modelId="{F9290653-DB31-488C-9380-77B1B8889E28}" type="sibTrans" cxnId="{0EECEC34-BD22-4A7E-8A5F-29BD8FE6BF44}">
      <dgm:prSet/>
      <dgm:spPr/>
      <dgm:t>
        <a:bodyPr/>
        <a:lstStyle/>
        <a:p>
          <a:endParaRPr lang="en-US"/>
        </a:p>
      </dgm:t>
    </dgm:pt>
    <dgm:pt modelId="{56FD5070-6237-48D4-ABA4-E8905A6ADB71}">
      <dgm:prSet custT="1"/>
      <dgm:spPr/>
      <dgm:t>
        <a:bodyPr/>
        <a:lstStyle/>
        <a:p>
          <a:pPr rtl="0"/>
          <a:r>
            <a:rPr lang="en-US" sz="2800">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07C63E0-23EB-443D-B803-330555930380}" type="parTrans" cxnId="{D0B64BE9-9B8F-48A6-9379-E7A3211346F1}">
      <dgm:prSet/>
      <dgm:spPr/>
      <dgm:t>
        <a:bodyPr/>
        <a:lstStyle/>
        <a:p>
          <a:endParaRPr lang="en-US"/>
        </a:p>
      </dgm:t>
    </dgm:pt>
    <dgm:pt modelId="{7DD39D25-2C2A-45A2-B771-084C611A18BA}" type="sibTrans" cxnId="{D0B64BE9-9B8F-48A6-9379-E7A3211346F1}">
      <dgm:prSet/>
      <dgm:spPr/>
      <dgm:t>
        <a:bodyPr/>
        <a:lstStyle/>
        <a:p>
          <a:endParaRPr lang="en-US"/>
        </a:p>
      </dgm:t>
    </dgm:pt>
    <dgm:pt modelId="{10790E7A-E93D-4596-97CE-D5DDB52EB13B}">
      <dgm:prSet custT="1"/>
      <dgm:spPr/>
      <dgm:t>
        <a:bodyPr/>
        <a:lstStyle/>
        <a:p>
          <a:pPr rtl="0"/>
          <a:r>
            <a:rPr lang="en-US" sz="2800" dirty="0">
              <a:latin typeface="+mn-lt"/>
            </a:rPr>
            <a:t>We average ~150M pageviews/month</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59724688-EAE1-4416-BE28-BF4806B40BBF}" type="parTrans" cxnId="{CEC1DB5F-3B01-404F-9D12-B4EDE19646CF}">
      <dgm:prSet/>
      <dgm:spPr/>
      <dgm:t>
        <a:bodyPr/>
        <a:lstStyle/>
        <a:p>
          <a:endParaRPr lang="en-US"/>
        </a:p>
      </dgm:t>
    </dgm:pt>
    <dgm:pt modelId="{C33709ED-9E9C-4588-A6D4-B3CA4D497F7E}" type="sibTrans" cxnId="{CEC1DB5F-3B01-404F-9D12-B4EDE19646CF}">
      <dgm:prSet/>
      <dgm:spPr/>
      <dgm:t>
        <a:bodyPr/>
        <a:lstStyle/>
        <a:p>
          <a:endParaRPr lang="en-US"/>
        </a:p>
      </dgm:t>
    </dgm:pt>
    <dgm:pt modelId="{2AEFE43B-6BE5-450A-8AB5-626A912F1280}">
      <dgm:prSet custT="1"/>
      <dgm:spPr/>
      <dgm:t>
        <a:bodyPr/>
        <a:lstStyle/>
        <a:p>
          <a:pPr rtl="0"/>
          <a:r>
            <a:rPr lang="en-US" sz="2800" dirty="0">
              <a:latin typeface="+mn-lt"/>
            </a:rPr>
            <a:t>You need a free GitHub.com account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EC98E5D-678E-465D-AD61-08F3D9875E4D}" type="parTrans" cxnId="{1BA41E7B-1FD9-44C3-93FF-4AC34E414771}">
      <dgm:prSet/>
      <dgm:spPr/>
      <dgm:t>
        <a:bodyPr/>
        <a:lstStyle/>
        <a:p>
          <a:endParaRPr lang="en-US"/>
        </a:p>
      </dgm:t>
    </dgm:pt>
    <dgm:pt modelId="{E06570AE-9B5B-45B3-BE97-7D5EF00E72DB}" type="sibTrans" cxnId="{1BA41E7B-1FD9-44C3-93FF-4AC34E414771}">
      <dgm:prSet/>
      <dgm:spPr/>
      <dgm:t>
        <a:bodyPr/>
        <a:lstStyle/>
        <a:p>
          <a:endParaRPr lang="en-US"/>
        </a:p>
      </dgm:t>
    </dgm:pt>
    <dgm:pt modelId="{4FE3E99B-3DCD-4826-AF1A-07E308BF7190}">
      <dgm:prSet custT="1"/>
      <dgm:spPr/>
      <dgm:t>
        <a:bodyPr/>
        <a:lstStyle/>
        <a:p>
          <a:pPr rtl="0"/>
          <a:r>
            <a:rPr lang="en-US" sz="2800">
              <a:latin typeface="+mn-lt"/>
            </a:rPr>
            <a:t>Contribute to Docs entirely in browser</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2FA44F4F-0005-48CA-815B-594304F7E7DD}" type="parTrans" cxnId="{9AE001E0-664B-46DB-996C-308D2CA6E811}">
      <dgm:prSet/>
      <dgm:spPr/>
      <dgm:t>
        <a:bodyPr/>
        <a:lstStyle/>
        <a:p>
          <a:endParaRPr lang="en-US"/>
        </a:p>
      </dgm:t>
    </dgm:pt>
    <dgm:pt modelId="{9EB271D6-B584-419F-AF37-4747C459C4F1}" type="sibTrans" cxnId="{9AE001E0-664B-46DB-996C-308D2CA6E811}">
      <dgm:prSet/>
      <dgm:spPr/>
      <dgm:t>
        <a:bodyPr/>
        <a:lstStyle/>
        <a:p>
          <a:endParaRPr lang="en-US"/>
        </a:p>
      </dgm:t>
    </dgm:pt>
    <dgm:pt modelId="{CBAC1A56-16B7-4162-A7BA-584B83366399}">
      <dgm:prSet custT="1"/>
      <dgm:spPr/>
      <dgm:t>
        <a:bodyPr/>
        <a:lstStyle/>
        <a:p>
          <a:pPr rtl="0"/>
          <a:r>
            <a:rPr lang="en-US" sz="2800" dirty="0">
              <a:latin typeface="+mn-lt"/>
            </a:rPr>
            <a:t>Let’s walk through it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314ADBD-C572-48E6-A073-6E9F297B9F21}" type="parTrans" cxnId="{5D17A400-CD77-4400-AD2A-CDEA2D707117}">
      <dgm:prSet/>
      <dgm:spPr/>
    </dgm:pt>
    <dgm:pt modelId="{A68A0317-D729-48C8-9EDA-23854BE2E2CB}" type="sibTrans" cxnId="{5D17A400-CD77-4400-AD2A-CDEA2D707117}">
      <dgm:prSet/>
      <dgm:spPr/>
    </dgm:pt>
    <dgm:pt modelId="{69661B71-64A2-4AE7-8E32-2D0B2B1708B2}" type="pres">
      <dgm:prSet presAssocID="{FFAB9795-AA67-4DB1-8666-63A9E499E6A4}" presName="linear" presStyleCnt="0">
        <dgm:presLayoutVars>
          <dgm:animLvl val="lvl"/>
          <dgm:resizeHandles val="exact"/>
        </dgm:presLayoutVars>
      </dgm:prSet>
      <dgm:spPr/>
    </dgm:pt>
    <dgm:pt modelId="{6B263793-15EF-4FA1-B8A1-04C17117FDAC}" type="pres">
      <dgm:prSet presAssocID="{14752CC3-B31F-4C1F-A2B1-030E895BBB31}" presName="parentText" presStyleLbl="node1" presStyleIdx="0" presStyleCnt="7">
        <dgm:presLayoutVars>
          <dgm:chMax val="0"/>
          <dgm:bulletEnabled val="1"/>
        </dgm:presLayoutVars>
      </dgm:prSet>
      <dgm:spPr/>
    </dgm:pt>
    <dgm:pt modelId="{D904144A-2708-415C-9EEC-E7EDE37E5761}" type="pres">
      <dgm:prSet presAssocID="{5FCFA57D-9E65-4FF5-8177-59AE620B149A}" presName="spacer" presStyleCnt="0"/>
      <dgm:spPr/>
    </dgm:pt>
    <dgm:pt modelId="{2BD4C470-76B5-45A6-ACAE-007A489EC91C}" type="pres">
      <dgm:prSet presAssocID="{3E8D695A-1AFA-4F34-9174-CBE96732687C}" presName="parentText" presStyleLbl="node1" presStyleIdx="1" presStyleCnt="7">
        <dgm:presLayoutVars>
          <dgm:chMax val="0"/>
          <dgm:bulletEnabled val="1"/>
        </dgm:presLayoutVars>
      </dgm:prSet>
      <dgm:spPr/>
    </dgm:pt>
    <dgm:pt modelId="{D0CEAB2D-36BD-43EA-ADAF-28A2BD6710FB}" type="pres">
      <dgm:prSet presAssocID="{F9290653-DB31-488C-9380-77B1B8889E28}" presName="spacer" presStyleCnt="0"/>
      <dgm:spPr/>
    </dgm:pt>
    <dgm:pt modelId="{95206BDB-114A-4491-B4BE-6788B880F06C}" type="pres">
      <dgm:prSet presAssocID="{56FD5070-6237-48D4-ABA4-E8905A6ADB71}" presName="parentText" presStyleLbl="node1" presStyleIdx="2" presStyleCnt="7">
        <dgm:presLayoutVars>
          <dgm:chMax val="0"/>
          <dgm:bulletEnabled val="1"/>
        </dgm:presLayoutVars>
      </dgm:prSet>
      <dgm:spPr/>
    </dgm:pt>
    <dgm:pt modelId="{6B24ABE7-F1FA-4711-AA8F-63B4640728CE}" type="pres">
      <dgm:prSet presAssocID="{7DD39D25-2C2A-45A2-B771-084C611A18BA}" presName="spacer" presStyleCnt="0"/>
      <dgm:spPr/>
    </dgm:pt>
    <dgm:pt modelId="{B6EB9487-0FD9-4272-BB0F-49D31CDB6A07}" type="pres">
      <dgm:prSet presAssocID="{10790E7A-E93D-4596-97CE-D5DDB52EB13B}" presName="parentText" presStyleLbl="node1" presStyleIdx="3" presStyleCnt="7">
        <dgm:presLayoutVars>
          <dgm:chMax val="0"/>
          <dgm:bulletEnabled val="1"/>
        </dgm:presLayoutVars>
      </dgm:prSet>
      <dgm:spPr/>
    </dgm:pt>
    <dgm:pt modelId="{61C92A30-9E1E-4732-A3F9-ECE53E292FAF}" type="pres">
      <dgm:prSet presAssocID="{C33709ED-9E9C-4588-A6D4-B3CA4D497F7E}" presName="spacer" presStyleCnt="0"/>
      <dgm:spPr/>
    </dgm:pt>
    <dgm:pt modelId="{A3E7E2F0-9E5E-4C22-9290-E5D3586C38BA}" type="pres">
      <dgm:prSet presAssocID="{4FE3E99B-3DCD-4826-AF1A-07E308BF7190}" presName="parentText" presStyleLbl="node1" presStyleIdx="4" presStyleCnt="7">
        <dgm:presLayoutVars>
          <dgm:chMax val="0"/>
          <dgm:bulletEnabled val="1"/>
        </dgm:presLayoutVars>
      </dgm:prSet>
      <dgm:spPr/>
    </dgm:pt>
    <dgm:pt modelId="{2016A805-FD2B-44A5-85B5-635957EF0858}" type="pres">
      <dgm:prSet presAssocID="{9EB271D6-B584-419F-AF37-4747C459C4F1}" presName="spacer" presStyleCnt="0"/>
      <dgm:spPr/>
    </dgm:pt>
    <dgm:pt modelId="{5C8F32C9-77D2-4560-BFFA-43D02671B6C2}" type="pres">
      <dgm:prSet presAssocID="{2AEFE43B-6BE5-450A-8AB5-626A912F1280}" presName="parentText" presStyleLbl="node1" presStyleIdx="5" presStyleCnt="7">
        <dgm:presLayoutVars>
          <dgm:chMax val="0"/>
          <dgm:bulletEnabled val="1"/>
        </dgm:presLayoutVars>
      </dgm:prSet>
      <dgm:spPr/>
    </dgm:pt>
    <dgm:pt modelId="{21CF2141-DE14-4A0C-BE44-2F04230E192B}" type="pres">
      <dgm:prSet presAssocID="{E06570AE-9B5B-45B3-BE97-7D5EF00E72DB}" presName="spacer" presStyleCnt="0"/>
      <dgm:spPr/>
    </dgm:pt>
    <dgm:pt modelId="{FBF736FC-A93E-42AE-B9CC-02683260652E}" type="pres">
      <dgm:prSet presAssocID="{CBAC1A56-16B7-4162-A7BA-584B83366399}" presName="parentText" presStyleLbl="node1" presStyleIdx="6" presStyleCnt="7">
        <dgm:presLayoutVars>
          <dgm:chMax val="0"/>
          <dgm:bulletEnabled val="1"/>
        </dgm:presLayoutVars>
      </dgm:prSet>
      <dgm:spPr/>
    </dgm:pt>
  </dgm:ptLst>
  <dgm:cxnLst>
    <dgm:cxn modelId="{5D17A400-CD77-4400-AD2A-CDEA2D707117}" srcId="{FFAB9795-AA67-4DB1-8666-63A9E499E6A4}" destId="{CBAC1A56-16B7-4162-A7BA-584B83366399}" srcOrd="6" destOrd="0" parTransId="{7314ADBD-C572-48E6-A073-6E9F297B9F21}" sibTransId="{A68A0317-D729-48C8-9EDA-23854BE2E2CB}"/>
    <dgm:cxn modelId="{8B569205-E2DA-4DB9-9DDE-6D50B6795260}" type="presOf" srcId="{14752CC3-B31F-4C1F-A2B1-030E895BBB31}" destId="{6B263793-15EF-4FA1-B8A1-04C17117FDAC}" srcOrd="0" destOrd="0" presId="urn:microsoft.com/office/officeart/2005/8/layout/vList2"/>
    <dgm:cxn modelId="{AAF1C409-954E-4A0E-88A7-62E3514E72E0}" srcId="{FFAB9795-AA67-4DB1-8666-63A9E499E6A4}" destId="{14752CC3-B31F-4C1F-A2B1-030E895BBB31}" srcOrd="0" destOrd="0" parTransId="{107185E9-A300-4CFF-B8C9-CA0B04ECDD08}" sibTransId="{5FCFA57D-9E65-4FF5-8177-59AE620B149A}"/>
    <dgm:cxn modelId="{356DEF2A-F635-4E9C-8985-5A651A39407A}" type="presOf" srcId="{4FE3E99B-3DCD-4826-AF1A-07E308BF7190}" destId="{A3E7E2F0-9E5E-4C22-9290-E5D3586C38BA}" srcOrd="0" destOrd="0" presId="urn:microsoft.com/office/officeart/2005/8/layout/vList2"/>
    <dgm:cxn modelId="{96C5E72E-1CEB-47EE-BD3E-8311173BECF5}" type="presOf" srcId="{3E8D695A-1AFA-4F34-9174-CBE96732687C}" destId="{2BD4C470-76B5-45A6-ACAE-007A489EC91C}" srcOrd="0" destOrd="0" presId="urn:microsoft.com/office/officeart/2005/8/layout/vList2"/>
    <dgm:cxn modelId="{0EECEC34-BD22-4A7E-8A5F-29BD8FE6BF44}" srcId="{FFAB9795-AA67-4DB1-8666-63A9E499E6A4}" destId="{3E8D695A-1AFA-4F34-9174-CBE96732687C}" srcOrd="1" destOrd="0" parTransId="{BE9F9B90-5125-4796-B162-4DF2860A3E68}" sibTransId="{F9290653-DB31-488C-9380-77B1B8889E28}"/>
    <dgm:cxn modelId="{CEC1DB5F-3B01-404F-9D12-B4EDE19646CF}" srcId="{FFAB9795-AA67-4DB1-8666-63A9E499E6A4}" destId="{10790E7A-E93D-4596-97CE-D5DDB52EB13B}" srcOrd="3" destOrd="0" parTransId="{59724688-EAE1-4416-BE28-BF4806B40BBF}" sibTransId="{C33709ED-9E9C-4588-A6D4-B3CA4D497F7E}"/>
    <dgm:cxn modelId="{1BA41E7B-1FD9-44C3-93FF-4AC34E414771}" srcId="{FFAB9795-AA67-4DB1-8666-63A9E499E6A4}" destId="{2AEFE43B-6BE5-450A-8AB5-626A912F1280}" srcOrd="5" destOrd="0" parTransId="{8EC98E5D-678E-465D-AD61-08F3D9875E4D}" sibTransId="{E06570AE-9B5B-45B3-BE97-7D5EF00E72DB}"/>
    <dgm:cxn modelId="{A72B03A8-2613-4558-8144-8679F66F7A8A}" type="presOf" srcId="{CBAC1A56-16B7-4162-A7BA-584B83366399}" destId="{FBF736FC-A93E-42AE-B9CC-02683260652E}" srcOrd="0" destOrd="0" presId="urn:microsoft.com/office/officeart/2005/8/layout/vList2"/>
    <dgm:cxn modelId="{815181AB-2ECF-4341-9CF1-BB7148247E43}" type="presOf" srcId="{2AEFE43B-6BE5-450A-8AB5-626A912F1280}" destId="{5C8F32C9-77D2-4560-BFFA-43D02671B6C2}"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B568E5C1-AD33-4814-9AB1-93B242B7503F}" type="presOf" srcId="{10790E7A-E93D-4596-97CE-D5DDB52EB13B}" destId="{B6EB9487-0FD9-4272-BB0F-49D31CDB6A07}" srcOrd="0" destOrd="0" presId="urn:microsoft.com/office/officeart/2005/8/layout/vList2"/>
    <dgm:cxn modelId="{9AE001E0-664B-46DB-996C-308D2CA6E811}" srcId="{FFAB9795-AA67-4DB1-8666-63A9E499E6A4}" destId="{4FE3E99B-3DCD-4826-AF1A-07E308BF7190}" srcOrd="4" destOrd="0" parTransId="{2FA44F4F-0005-48CA-815B-594304F7E7DD}" sibTransId="{9EB271D6-B584-419F-AF37-4747C459C4F1}"/>
    <dgm:cxn modelId="{D0B64BE9-9B8F-48A6-9379-E7A3211346F1}" srcId="{FFAB9795-AA67-4DB1-8666-63A9E499E6A4}" destId="{56FD5070-6237-48D4-ABA4-E8905A6ADB71}" srcOrd="2" destOrd="0" parTransId="{F07C63E0-23EB-443D-B803-330555930380}" sibTransId="{7DD39D25-2C2A-45A2-B771-084C611A18BA}"/>
    <dgm:cxn modelId="{D3FBFCF8-6DD2-4A83-B9E4-1032EEC6E969}" type="presOf" srcId="{56FD5070-6237-48D4-ABA4-E8905A6ADB71}" destId="{95206BDB-114A-4491-B4BE-6788B880F06C}" srcOrd="0" destOrd="0" presId="urn:microsoft.com/office/officeart/2005/8/layout/vList2"/>
    <dgm:cxn modelId="{E9768F41-E159-47DD-B316-9DFFF8174D5F}" type="presParOf" srcId="{69661B71-64A2-4AE7-8E32-2D0B2B1708B2}" destId="{6B263793-15EF-4FA1-B8A1-04C17117FDAC}" srcOrd="0" destOrd="0" presId="urn:microsoft.com/office/officeart/2005/8/layout/vList2"/>
    <dgm:cxn modelId="{FE3B5CC6-84F7-43B3-A720-87B93F91AE4D}" type="presParOf" srcId="{69661B71-64A2-4AE7-8E32-2D0B2B1708B2}" destId="{D904144A-2708-415C-9EEC-E7EDE37E5761}" srcOrd="1" destOrd="0" presId="urn:microsoft.com/office/officeart/2005/8/layout/vList2"/>
    <dgm:cxn modelId="{34C57804-5D55-4D08-BA0A-C398E1C23C45}" type="presParOf" srcId="{69661B71-64A2-4AE7-8E32-2D0B2B1708B2}" destId="{2BD4C470-76B5-45A6-ACAE-007A489EC91C}" srcOrd="2" destOrd="0" presId="urn:microsoft.com/office/officeart/2005/8/layout/vList2"/>
    <dgm:cxn modelId="{567222DE-BA0F-43E7-BB38-FE376EEDB636}" type="presParOf" srcId="{69661B71-64A2-4AE7-8E32-2D0B2B1708B2}" destId="{D0CEAB2D-36BD-43EA-ADAF-28A2BD6710FB}" srcOrd="3" destOrd="0" presId="urn:microsoft.com/office/officeart/2005/8/layout/vList2"/>
    <dgm:cxn modelId="{7B6D368C-1A89-48BA-84CB-BB26AF33EA9D}" type="presParOf" srcId="{69661B71-64A2-4AE7-8E32-2D0B2B1708B2}" destId="{95206BDB-114A-4491-B4BE-6788B880F06C}" srcOrd="4" destOrd="0" presId="urn:microsoft.com/office/officeart/2005/8/layout/vList2"/>
    <dgm:cxn modelId="{C884D426-5334-4DEA-A767-9D144F55B6E3}" type="presParOf" srcId="{69661B71-64A2-4AE7-8E32-2D0B2B1708B2}" destId="{6B24ABE7-F1FA-4711-AA8F-63B4640728CE}" srcOrd="5" destOrd="0" presId="urn:microsoft.com/office/officeart/2005/8/layout/vList2"/>
    <dgm:cxn modelId="{ABFB2DC9-AE49-4C83-8911-85A47CADDAAA}" type="presParOf" srcId="{69661B71-64A2-4AE7-8E32-2D0B2B1708B2}" destId="{B6EB9487-0FD9-4272-BB0F-49D31CDB6A07}" srcOrd="6" destOrd="0" presId="urn:microsoft.com/office/officeart/2005/8/layout/vList2"/>
    <dgm:cxn modelId="{136BFAB9-FE61-4C66-BB87-C7E4621A2F93}" type="presParOf" srcId="{69661B71-64A2-4AE7-8E32-2D0B2B1708B2}" destId="{61C92A30-9E1E-4732-A3F9-ECE53E292FAF}" srcOrd="7" destOrd="0" presId="urn:microsoft.com/office/officeart/2005/8/layout/vList2"/>
    <dgm:cxn modelId="{4E2D57F3-9825-4380-BE2B-6BD8FA5DEFD6}" type="presParOf" srcId="{69661B71-64A2-4AE7-8E32-2D0B2B1708B2}" destId="{A3E7E2F0-9E5E-4C22-9290-E5D3586C38BA}" srcOrd="8" destOrd="0" presId="urn:microsoft.com/office/officeart/2005/8/layout/vList2"/>
    <dgm:cxn modelId="{635933E5-4F49-484A-BC9C-404DFCDC205B}" type="presParOf" srcId="{69661B71-64A2-4AE7-8E32-2D0B2B1708B2}" destId="{2016A805-FD2B-44A5-85B5-635957EF0858}" srcOrd="9" destOrd="0" presId="urn:microsoft.com/office/officeart/2005/8/layout/vList2"/>
    <dgm:cxn modelId="{82D72E62-2A6A-47AA-B5B8-AA545C9E4266}" type="presParOf" srcId="{69661B71-64A2-4AE7-8E32-2D0B2B1708B2}" destId="{5C8F32C9-77D2-4560-BFFA-43D02671B6C2}" srcOrd="10" destOrd="0" presId="urn:microsoft.com/office/officeart/2005/8/layout/vList2"/>
    <dgm:cxn modelId="{D46E68C3-CF19-4657-90CE-572CC9158210}" type="presParOf" srcId="{69661B71-64A2-4AE7-8E32-2D0B2B1708B2}" destId="{21CF2141-DE14-4A0C-BE44-2F04230E192B}" srcOrd="11" destOrd="0" presId="urn:microsoft.com/office/officeart/2005/8/layout/vList2"/>
    <dgm:cxn modelId="{30816916-BEEF-48E0-86CB-5F6E3B381B60}" type="presParOf" srcId="{69661B71-64A2-4AE7-8E32-2D0B2B1708B2}" destId="{FBF736FC-A93E-42AE-B9CC-02683260652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D7F65-B044-4949-B8CB-2C9AF16493FB}">
      <dsp:nvSpPr>
        <dsp:cNvPr id="0" name=""/>
        <dsp:cNvSpPr/>
      </dsp:nvSpPr>
      <dsp:spPr>
        <a:xfrm>
          <a:off x="0" y="36025"/>
          <a:ext cx="7326597" cy="119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Contribute answers to </a:t>
          </a:r>
          <a:r>
            <a:rPr lang="en-US" sz="3000" b="1" kern="1200" dirty="0"/>
            <a:t>Q&amp;A </a:t>
          </a:r>
        </a:p>
      </dsp:txBody>
      <dsp:txXfrm>
        <a:off x="58177" y="94202"/>
        <a:ext cx="7210243" cy="1075400"/>
      </dsp:txXfrm>
    </dsp:sp>
    <dsp:sp modelId="{C0063E5C-0832-4D5F-AEAC-CE172294257C}">
      <dsp:nvSpPr>
        <dsp:cNvPr id="0" name=""/>
        <dsp:cNvSpPr/>
      </dsp:nvSpPr>
      <dsp:spPr>
        <a:xfrm>
          <a:off x="0" y="1314179"/>
          <a:ext cx="7326597" cy="119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Create and share custom Learn </a:t>
          </a:r>
          <a:r>
            <a:rPr lang="en-US" sz="3000" b="1" kern="1200" dirty="0"/>
            <a:t>Collections</a:t>
          </a:r>
          <a:r>
            <a:rPr lang="en-US" sz="3000" kern="1200" dirty="0"/>
            <a:t> </a:t>
          </a:r>
        </a:p>
      </dsp:txBody>
      <dsp:txXfrm>
        <a:off x="58177" y="1372356"/>
        <a:ext cx="7210243" cy="1075400"/>
      </dsp:txXfrm>
    </dsp:sp>
    <dsp:sp modelId="{799A94C4-232D-4FC7-8FBB-533C145CE29B}">
      <dsp:nvSpPr>
        <dsp:cNvPr id="0" name=""/>
        <dsp:cNvSpPr/>
      </dsp:nvSpPr>
      <dsp:spPr>
        <a:xfrm>
          <a:off x="0" y="2592334"/>
          <a:ext cx="7326597" cy="119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Create a </a:t>
          </a:r>
          <a:r>
            <a:rPr lang="en-US" sz="3000" b="1" kern="1200" dirty="0"/>
            <a:t>Learn plan </a:t>
          </a:r>
          <a:r>
            <a:rPr lang="en-US" sz="3000" kern="1200" dirty="0"/>
            <a:t>for others to follow (New!)</a:t>
          </a:r>
        </a:p>
      </dsp:txBody>
      <dsp:txXfrm>
        <a:off x="58177" y="2650511"/>
        <a:ext cx="7210243" cy="1075400"/>
      </dsp:txXfrm>
    </dsp:sp>
    <dsp:sp modelId="{5B52FB87-9A12-4D45-B1DF-CF1AF208D5B1}">
      <dsp:nvSpPr>
        <dsp:cNvPr id="0" name=""/>
        <dsp:cNvSpPr/>
      </dsp:nvSpPr>
      <dsp:spPr>
        <a:xfrm>
          <a:off x="0" y="3870489"/>
          <a:ext cx="7326597" cy="119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Create a custom </a:t>
          </a:r>
          <a:r>
            <a:rPr lang="en-US" sz="3000" b="1" kern="1200" dirty="0"/>
            <a:t>Cloud Skills Challenge </a:t>
          </a:r>
          <a:r>
            <a:rPr lang="en-US" sz="3000" kern="1200" dirty="0">
              <a:hlinkClick xmlns:r="http://schemas.openxmlformats.org/officeDocument/2006/relationships" r:id="rId1">
                <a:extLst>
                  <a:ext uri="{A12FA001-AC4F-418D-AE19-62706E023703}">
                    <ahyp:hlinkClr xmlns:ahyp="http://schemas.microsoft.com/office/drawing/2018/hyperlinkcolor" val="tx"/>
                  </a:ext>
                </a:extLst>
              </a:hlinkClick>
            </a:rPr>
            <a:t>aka.ms/</a:t>
          </a:r>
          <a:r>
            <a:rPr lang="en-US" sz="3000" kern="1200" dirty="0" err="1">
              <a:hlinkClick xmlns:r="http://schemas.openxmlformats.org/officeDocument/2006/relationships" r:id="rId1">
                <a:extLst>
                  <a:ext uri="{A12FA001-AC4F-418D-AE19-62706E023703}">
                    <ahyp:hlinkClr xmlns:ahyp="http://schemas.microsoft.com/office/drawing/2018/hyperlinkcolor" val="tx"/>
                  </a:ext>
                </a:extLst>
              </a:hlinkClick>
            </a:rPr>
            <a:t>CreateaCSC</a:t>
          </a:r>
          <a:endParaRPr lang="en-US" sz="3000" kern="1200" dirty="0"/>
        </a:p>
      </dsp:txBody>
      <dsp:txXfrm>
        <a:off x="58177" y="3928666"/>
        <a:ext cx="7210243" cy="1075400"/>
      </dsp:txXfrm>
    </dsp:sp>
    <dsp:sp modelId="{10AF0414-9545-47F9-93A9-6A6D61C8A57D}">
      <dsp:nvSpPr>
        <dsp:cNvPr id="0" name=""/>
        <dsp:cNvSpPr/>
      </dsp:nvSpPr>
      <dsp:spPr>
        <a:xfrm>
          <a:off x="0" y="5148644"/>
          <a:ext cx="7326597" cy="119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t>Contribute to open-source Docs on GitHub</a:t>
          </a:r>
        </a:p>
      </dsp:txBody>
      <dsp:txXfrm>
        <a:off x="58177" y="5206821"/>
        <a:ext cx="7210243" cy="1075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D6F82-014E-4461-9E46-6FF2CDCB2AE4}">
      <dsp:nvSpPr>
        <dsp:cNvPr id="0" name=""/>
        <dsp:cNvSpPr/>
      </dsp:nvSpPr>
      <dsp:spPr>
        <a:xfrm>
          <a:off x="0" y="519459"/>
          <a:ext cx="8295046"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Prevent mistakes with your own lessons learned</a:t>
          </a:r>
        </a:p>
      </dsp:txBody>
      <dsp:txXfrm>
        <a:off x="32784" y="552243"/>
        <a:ext cx="8229478" cy="606012"/>
      </dsp:txXfrm>
    </dsp:sp>
    <dsp:sp modelId="{25C07CA6-F612-4EA7-B07A-E949AB9B6AE8}">
      <dsp:nvSpPr>
        <dsp:cNvPr id="0" name=""/>
        <dsp:cNvSpPr/>
      </dsp:nvSpPr>
      <dsp:spPr>
        <a:xfrm>
          <a:off x="0" y="1271679"/>
          <a:ext cx="8295046"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Add to NOTEs or CAUTIONs, enhance to samples</a:t>
          </a:r>
        </a:p>
      </dsp:txBody>
      <dsp:txXfrm>
        <a:off x="32784" y="1304463"/>
        <a:ext cx="8229478" cy="606012"/>
      </dsp:txXfrm>
    </dsp:sp>
    <dsp:sp modelId="{277C50BB-ED05-4756-B18B-9EF22D86F791}">
      <dsp:nvSpPr>
        <dsp:cNvPr id="0" name=""/>
        <dsp:cNvSpPr/>
      </dsp:nvSpPr>
      <dsp:spPr>
        <a:xfrm>
          <a:off x="0" y="2023899"/>
          <a:ext cx="8295046"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FAQ articles are a great start</a:t>
          </a:r>
        </a:p>
      </dsp:txBody>
      <dsp:txXfrm>
        <a:off x="32784" y="2056683"/>
        <a:ext cx="8229478" cy="606012"/>
      </dsp:txXfrm>
    </dsp:sp>
    <dsp:sp modelId="{856F58D5-3365-4FBB-B84C-CD7B20310B7C}">
      <dsp:nvSpPr>
        <dsp:cNvPr id="0" name=""/>
        <dsp:cNvSpPr/>
      </dsp:nvSpPr>
      <dsp:spPr>
        <a:xfrm>
          <a:off x="0" y="2776119"/>
          <a:ext cx="8295046"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Show your manager!</a:t>
          </a:r>
        </a:p>
      </dsp:txBody>
      <dsp:txXfrm>
        <a:off x="32784" y="2808903"/>
        <a:ext cx="8229478" cy="606012"/>
      </dsp:txXfrm>
    </dsp:sp>
    <dsp:sp modelId="{B308A979-317B-44BA-99E6-ED74EDAC7CB1}">
      <dsp:nvSpPr>
        <dsp:cNvPr id="0" name=""/>
        <dsp:cNvSpPr/>
      </dsp:nvSpPr>
      <dsp:spPr>
        <a:xfrm>
          <a:off x="0" y="3528339"/>
          <a:ext cx="8295046"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Get your name known to Microsoft content </a:t>
          </a:r>
          <a:r>
            <a:rPr lang="en-US" sz="2800" kern="1200" dirty="0" err="1"/>
            <a:t>devs</a:t>
          </a:r>
          <a:r>
            <a:rPr lang="en-US" sz="2800" kern="1200" dirty="0"/>
            <a:t>, PMs</a:t>
          </a:r>
        </a:p>
      </dsp:txBody>
      <dsp:txXfrm>
        <a:off x="32784" y="3561123"/>
        <a:ext cx="8229478" cy="606012"/>
      </dsp:txXfrm>
    </dsp:sp>
    <dsp:sp modelId="{F3764DF7-612B-4E1C-BDBD-E392E3824F8A}">
      <dsp:nvSpPr>
        <dsp:cNvPr id="0" name=""/>
        <dsp:cNvSpPr/>
      </dsp:nvSpPr>
      <dsp:spPr>
        <a:xfrm>
          <a:off x="0" y="4280559"/>
          <a:ext cx="8295046"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Your own personal brand, MVP activity </a:t>
          </a:r>
        </a:p>
      </dsp:txBody>
      <dsp:txXfrm>
        <a:off x="32784" y="4313343"/>
        <a:ext cx="8229478" cy="606012"/>
      </dsp:txXfrm>
    </dsp:sp>
    <dsp:sp modelId="{77D0F1D0-7800-458C-9FEB-3B7293FFAEFE}">
      <dsp:nvSpPr>
        <dsp:cNvPr id="0" name=""/>
        <dsp:cNvSpPr/>
      </dsp:nvSpPr>
      <dsp:spPr>
        <a:xfrm>
          <a:off x="0" y="5032779"/>
          <a:ext cx="8295046"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t>Microsoft spotlight interviews on external contributors</a:t>
          </a:r>
        </a:p>
      </dsp:txBody>
      <dsp:txXfrm>
        <a:off x="32784" y="5065563"/>
        <a:ext cx="8229478" cy="6060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63793-15EF-4FA1-B8A1-04C17117FDAC}">
      <dsp:nvSpPr>
        <dsp:cNvPr id="0" name=""/>
        <dsp:cNvSpPr/>
      </dsp:nvSpPr>
      <dsp:spPr>
        <a:xfrm>
          <a:off x="0" y="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u="sng" kern="1200" dirty="0"/>
            <a:t>learn.microsoft.com/contribute/</a:t>
          </a:r>
        </a:p>
      </dsp:txBody>
      <dsp:txXfrm>
        <a:off x="37848" y="37848"/>
        <a:ext cx="6344981" cy="699634"/>
      </dsp:txXfrm>
    </dsp:sp>
    <dsp:sp modelId="{2BD4C470-76B5-45A6-ACAE-007A489EC91C}">
      <dsp:nvSpPr>
        <dsp:cNvPr id="0" name=""/>
        <dsp:cNvSpPr/>
      </dsp:nvSpPr>
      <dsp:spPr>
        <a:xfrm>
          <a:off x="0" y="78822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Help edit docs for the entire community</a:t>
          </a:r>
        </a:p>
      </dsp:txBody>
      <dsp:txXfrm>
        <a:off x="37848" y="826074"/>
        <a:ext cx="6344981" cy="699634"/>
      </dsp:txXfrm>
    </dsp:sp>
    <dsp:sp modelId="{95206BDB-114A-4491-B4BE-6788B880F06C}">
      <dsp:nvSpPr>
        <dsp:cNvPr id="0" name=""/>
        <dsp:cNvSpPr/>
      </dsp:nvSpPr>
      <dsp:spPr>
        <a:xfrm>
          <a:off x="0" y="1576452"/>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Contributors listed on top of each article</a:t>
          </a:r>
        </a:p>
      </dsp:txBody>
      <dsp:txXfrm>
        <a:off x="37848" y="1614300"/>
        <a:ext cx="6344981" cy="699634"/>
      </dsp:txXfrm>
    </dsp:sp>
    <dsp:sp modelId="{B6EB9487-0FD9-4272-BB0F-49D31CDB6A07}">
      <dsp:nvSpPr>
        <dsp:cNvPr id="0" name=""/>
        <dsp:cNvSpPr/>
      </dsp:nvSpPr>
      <dsp:spPr>
        <a:xfrm>
          <a:off x="0" y="2364678"/>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We average ~150M pageviews/month</a:t>
          </a:r>
        </a:p>
      </dsp:txBody>
      <dsp:txXfrm>
        <a:off x="37848" y="2402526"/>
        <a:ext cx="6344981" cy="699634"/>
      </dsp:txXfrm>
    </dsp:sp>
    <dsp:sp modelId="{A3E7E2F0-9E5E-4C22-9290-E5D3586C38BA}">
      <dsp:nvSpPr>
        <dsp:cNvPr id="0" name=""/>
        <dsp:cNvSpPr/>
      </dsp:nvSpPr>
      <dsp:spPr>
        <a:xfrm>
          <a:off x="0" y="3152904"/>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Contribute to Docs entirely in browser</a:t>
          </a:r>
        </a:p>
      </dsp:txBody>
      <dsp:txXfrm>
        <a:off x="37848" y="3190752"/>
        <a:ext cx="6344981" cy="699634"/>
      </dsp:txXfrm>
    </dsp:sp>
    <dsp:sp modelId="{5C8F32C9-77D2-4560-BFFA-43D02671B6C2}">
      <dsp:nvSpPr>
        <dsp:cNvPr id="0" name=""/>
        <dsp:cNvSpPr/>
      </dsp:nvSpPr>
      <dsp:spPr>
        <a:xfrm>
          <a:off x="0" y="394113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You need a free GitHub.com account</a:t>
          </a:r>
        </a:p>
      </dsp:txBody>
      <dsp:txXfrm>
        <a:off x="37848" y="3978978"/>
        <a:ext cx="6344981" cy="699634"/>
      </dsp:txXfrm>
    </dsp:sp>
    <dsp:sp modelId="{FBF736FC-A93E-42AE-B9CC-02683260652E}">
      <dsp:nvSpPr>
        <dsp:cNvPr id="0" name=""/>
        <dsp:cNvSpPr/>
      </dsp:nvSpPr>
      <dsp:spPr>
        <a:xfrm>
          <a:off x="0" y="472935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Let’s walk through it</a:t>
          </a:r>
        </a:p>
      </dsp:txBody>
      <dsp:txXfrm>
        <a:off x="37848" y="4767204"/>
        <a:ext cx="6344981" cy="6996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39.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0,'768'0,"-747"1,0 1,33 8,33 3,379-11,-240-4,-200 4,0 1,0 1,47 14,-44-10,-1-2,54 6,412-9,-246-6,-159 3,-61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2.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0 135,'131'2,"-36"1,0-5,-1-3,94-18,-101 10,1 5,150 3,90-7,-216-8,-73 11,0 3,53-3,83 8,231-13,134 2,-329 14,537-2,-725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8.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3914 56,'-3592'0,"3566"-1,0-2,0-1,1-1,-28-9,26 6,-1 1,1 2,-34-3,38 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4.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0 113,'30'0,"943"31,-743-12,428-20,-555-11,0-4,-2-5,194-65,-264 78,1 1,0 2,1 1,-1 2,1 1,52 5,4-1,-65-3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8.7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1110 2,'-201'-1,"-211"3,342 4,0 4,-122 33,176-39,-9 2,-1-2,-48 3,51-6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7:00.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2274 2,'-273'-1,"-302"3,346 11,-56 0,106-15,-151 4,92 26,224-26,-1 1,0 1,1 0,-16 7,-24 7,32-12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8T22:58:55.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0 135,'131'2,"-36"1,0-5,-1-3,94-18,-101 10,1 5,150 3,90-7,-216-8,-73 11,0 3,53-3,83 8,231-13,134 2,-329 14,537-2,-725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8T22:58:55.0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3914 56,'-3592'0,"3566"-1,0-2,0-1,1-1,-28-9,26 6,-1 1,1 2,-34-3,38 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244FF-BFCF-43B7-A2AD-BB60B6A39F48}"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3CD2-1055-4A09-BE8D-9998B2DD1F94}" type="slidenum">
              <a:rPr lang="en-US" smtClean="0"/>
              <a:t>‹#›</a:t>
            </a:fld>
            <a:endParaRPr lang="en-US"/>
          </a:p>
        </p:txBody>
      </p:sp>
    </p:spTree>
    <p:extLst>
      <p:ext uri="{BB962C8B-B14F-4D97-AF65-F5344CB8AC3E}">
        <p14:creationId xmlns:p14="http://schemas.microsoft.com/office/powerpoint/2010/main" val="290174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github.com/en/github/authenticating-to-github/configuring-two-factor-authentication-recovery-methods#downloading-your-two-factor-authentication-recovery-cod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551F0-C46D-4A59-997F-F43F2A90B891}" type="slidenum">
              <a:rPr lang="en-US" smtClean="0"/>
              <a:t>1</a:t>
            </a:fld>
            <a:endParaRPr lang="en-US"/>
          </a:p>
        </p:txBody>
      </p:sp>
    </p:spTree>
    <p:extLst>
      <p:ext uri="{BB962C8B-B14F-4D97-AF65-F5344CB8AC3E}">
        <p14:creationId xmlns:p14="http://schemas.microsoft.com/office/powerpoint/2010/main" val="2474836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little cluster of buttons is new. The Plus button allows you to Save links to the collections I mentioned earlier, to organize docs into groups that you might be using for a specific project or certification exam. You can save docs to a collection alongside Microsoft Learn modules and Q&amp;A pages as well to gather your materials into one place.  </a:t>
            </a:r>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plus button is alongside the Pencil button and the sharing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Pencil Edit button helps you start a new PR, and that is something we’ll talk about in detail shortly. </a:t>
            </a:r>
          </a:p>
          <a:p>
            <a:endParaRPr lang="en-US" dirty="0"/>
          </a:p>
          <a:p>
            <a:r>
              <a:rPr lang="en-US" dirty="0"/>
              <a:t>Also, the feedback button brings you to the Submit immediate feedback about the article, in the form of a thumbs up/down with some text, what we call verbatim feedback.</a:t>
            </a:r>
            <a:br>
              <a:rPr lang="en-US" dirty="0"/>
            </a:b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2201752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relatively new - these additional resource links are automatically generated by a machine learning algorithm.</a:t>
            </a:r>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2234141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two search boxes on the page. The first, in the top right, searches the entire technology stack you’re in, for example, all of Azure. From that results page, you can expand your search to all of docs.</a:t>
            </a:r>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3071852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other search box is on top of the table of contents on the left. The TOC includes many different articles for the product, and it is here you can search titles inside a given Table of Contents. You might find that more convenient that a wider scoped search.</a:t>
            </a:r>
          </a:p>
        </p:txBody>
      </p:sp>
      <p:sp>
        <p:nvSpPr>
          <p:cNvPr id="4" name="Slide Number Placeholder 3"/>
          <p:cNvSpPr>
            <a:spLocks noGrp="1"/>
          </p:cNvSpPr>
          <p:nvPr>
            <p:ph type="sldNum" sz="quarter" idx="5"/>
          </p:nvPr>
        </p:nvSpPr>
        <p:spPr/>
        <p:txBody>
          <a:bodyPr/>
          <a:lstStyle/>
          <a:p>
            <a:fld id="{695A3CD2-1055-4A09-BE8D-9998B2DD1F94}" type="slidenum">
              <a:rPr lang="en-US" smtClean="0"/>
              <a:t>14</a:t>
            </a:fld>
            <a:endParaRPr lang="en-US"/>
          </a:p>
        </p:txBody>
      </p:sp>
    </p:spTree>
    <p:extLst>
      <p:ext uri="{BB962C8B-B14F-4D97-AF65-F5344CB8AC3E}">
        <p14:creationId xmlns:p14="http://schemas.microsoft.com/office/powerpoint/2010/main" val="4100133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center of the first page of the article, you’ll see a mini-table of contents and navigation links to immediately jump to an article’s major headings. </a:t>
            </a:r>
          </a:p>
          <a:p>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13695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many articles, especially SQL reference articles, you’ll find an Applies to: line here, with a hyperlink in each product title. This hyperlink brings you to a Navigation Guide page which has a helpful breakdown of which products are which. </a:t>
            </a:r>
          </a:p>
          <a:p>
            <a:endParaRPr lang="en-US" dirty="0"/>
          </a:p>
          <a:p>
            <a:r>
              <a:rPr lang="en-US" dirty="0"/>
              <a:t>A quick aside, if it says Applies to SQL Server, it probably only means the “box product” or the SQL Server year-based product, or the version of SQL Server you can get in an Azure Virtual Machine, and not Azure SQL Database or Azure SQL Managed Instance. We try to pay a lot of attention to the applies to line and the metadata about which docs apply to which products, if you spot something that doesn’t look right to you, that’s a good question or contribution to bring to us via the methods we’ll talk about later in this presentation.</a:t>
            </a:r>
          </a:p>
          <a:p>
            <a:endParaRPr lang="en-US" dirty="0"/>
          </a:p>
          <a:p>
            <a:r>
              <a:rPr lang="en-US" dirty="0"/>
              <a:t>If there’s any questions by the way about the differences between the big three Azure SQL offerings, I’d be happy to explain.</a:t>
            </a:r>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3962888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header in the article is linkable directly, if you want to send a colleague a link to a heading specifically. You can also hover on a heading, see the link graphic appear, and copy the URL with the page anchor appended. </a:t>
            </a:r>
          </a:p>
          <a:p>
            <a:r>
              <a:rPr lang="en-US" dirty="0"/>
              <a:t>&lt;click twice to zoom&gt;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3588110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18</a:t>
            </a:fld>
            <a:endParaRPr lang="en-US"/>
          </a:p>
        </p:txBody>
      </p:sp>
    </p:spTree>
    <p:extLst>
      <p:ext uri="{BB962C8B-B14F-4D97-AF65-F5344CB8AC3E}">
        <p14:creationId xmlns:p14="http://schemas.microsoft.com/office/powerpoint/2010/main" val="1484153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top the anchor is appended to the URL.</a:t>
            </a:r>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2351450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Have you heard about the Microsoft Learn Community? It's not just a platform for learning; it's a vibrant hub where learners like us come together to connect, engage, and empower each other to achieve our career goals!</a:t>
            </a:r>
          </a:p>
          <a:p>
            <a:pPr algn="l"/>
            <a:r>
              <a:rPr lang="en-US" b="0" i="0" dirty="0">
                <a:solidFill>
                  <a:srgbClr val="ECECEC"/>
                </a:solidFill>
                <a:effectLst/>
                <a:latin typeface="Söhne"/>
              </a:rPr>
              <a:t>(Introducing the overview)</a:t>
            </a:r>
          </a:p>
          <a:p>
            <a:pPr algn="l"/>
            <a:r>
              <a:rPr lang="en-US" b="0" i="0" dirty="0">
                <a:solidFill>
                  <a:srgbClr val="ECECEC"/>
                </a:solidFill>
                <a:effectLst/>
                <a:latin typeface="Söhne"/>
              </a:rPr>
              <a:t>Imagine having the latest updates, news, and the opportunity to join engaging conversations right at your fingertips! That's exactly what you get when you dive into the Microsoft Learn Hub on Tech Community.</a:t>
            </a:r>
          </a:p>
          <a:p>
            <a:br>
              <a:rPr lang="en-US" dirty="0"/>
            </a:br>
            <a:r>
              <a:rPr lang="en-US" b="0" i="0" dirty="0">
                <a:solidFill>
                  <a:srgbClr val="ECECEC"/>
                </a:solidFill>
                <a:effectLst/>
                <a:latin typeface="Söhne"/>
              </a:rPr>
              <a:t>Ever wished you could directly connect with experts and fellow learners? Now you can, </a:t>
            </a:r>
          </a:p>
          <a:p>
            <a:r>
              <a:rPr lang="en-US" b="0" i="0" dirty="0">
                <a:solidFill>
                  <a:srgbClr val="ECECEC"/>
                </a:solidFill>
                <a:effectLst/>
                <a:latin typeface="Söhne"/>
              </a:rPr>
              <a:t>thanks to our all-new Learning Rooms! These rooms are designed for interactive discussions, virtual sessions, and skill-building in a diverse and inclusive environment. It's like having a global classroom at your disposal!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355A62-8778-476F-9AD8-72ED6703D8CC}"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521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the bottom right hand corner there you see the Download PDF option. You may have seen communication that this feature was going to be disabled in the near future. We heard good feedback from the community about how these PDFs are consumed for offline or remote use, and so we’ve delayed that feature retirement. We do have a new system for offline docs downloads coming soon though, so watch for some new features in that space.</a:t>
            </a:r>
          </a:p>
        </p:txBody>
      </p:sp>
      <p:sp>
        <p:nvSpPr>
          <p:cNvPr id="4" name="Slide Number Placeholder 3"/>
          <p:cNvSpPr>
            <a:spLocks noGrp="1"/>
          </p:cNvSpPr>
          <p:nvPr>
            <p:ph type="sldNum" sz="quarter" idx="5"/>
          </p:nvPr>
        </p:nvSpPr>
        <p:spPr/>
        <p:txBody>
          <a:bodyPr/>
          <a:lstStyle/>
          <a:p>
            <a:fld id="{695A3CD2-1055-4A09-BE8D-9998B2DD1F94}" type="slidenum">
              <a:rPr lang="en-US" smtClean="0"/>
              <a:t>20</a:t>
            </a:fld>
            <a:endParaRPr lang="en-US"/>
          </a:p>
        </p:txBody>
      </p:sp>
    </p:spTree>
    <p:extLst>
      <p:ext uri="{BB962C8B-B14F-4D97-AF65-F5344CB8AC3E}">
        <p14:creationId xmlns:p14="http://schemas.microsoft.com/office/powerpoint/2010/main" val="851136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hey, why not talk about this article. The What’s New articles in various areas are great inspiration and content for your own social media, blogging, and learning. If you’re a technical blogger or content creator, the What’s new page for various services on Azure is a gold mine of content inspiration, so you can learn and talk about what’s new in the product. For example, perhaps a feature just went from Preview to GA, or general availability, that’d be a great topic.</a:t>
            </a:r>
          </a:p>
        </p:txBody>
      </p:sp>
      <p:sp>
        <p:nvSpPr>
          <p:cNvPr id="4" name="Slide Number Placeholder 3"/>
          <p:cNvSpPr>
            <a:spLocks noGrp="1"/>
          </p:cNvSpPr>
          <p:nvPr>
            <p:ph type="sldNum" sz="quarter" idx="5"/>
          </p:nvPr>
        </p:nvSpPr>
        <p:spPr/>
        <p:txBody>
          <a:bodyPr/>
          <a:lstStyle/>
          <a:p>
            <a:fld id="{695A3CD2-1055-4A09-BE8D-9998B2DD1F94}" type="slidenum">
              <a:rPr lang="en-US" smtClean="0"/>
              <a:t>21</a:t>
            </a:fld>
            <a:endParaRPr lang="en-US"/>
          </a:p>
        </p:txBody>
      </p:sp>
    </p:spTree>
    <p:extLst>
      <p:ext uri="{BB962C8B-B14F-4D97-AF65-F5344CB8AC3E}">
        <p14:creationId xmlns:p14="http://schemas.microsoft.com/office/powerpoint/2010/main" val="2359033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your work environment is behind an air-gapped or if you work in high-security environments like a nuclear power plant, you can download version-specific docs offline through SSMS.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fact, some older version-specific content, for example T-SQL reference specific to SQL 2014, is </a:t>
            </a:r>
            <a:r>
              <a:rPr lang="en-US" sz="1200" i="1" dirty="0"/>
              <a:t>only</a:t>
            </a:r>
            <a:r>
              <a:rPr lang="en-US" sz="1200" dirty="0"/>
              <a:t> available Offline.</a:t>
            </a:r>
          </a:p>
          <a:p>
            <a:endParaRPr lang="en-US" dirty="0"/>
          </a:p>
          <a:p>
            <a:r>
              <a:rPr lang="en-US" dirty="0"/>
              <a:t>&lt;Optional&gt;Poll: How many of you work with offline help for SQL?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Our documentation is actually a strategic advantage against competitors. There are very large organizations, including public sector like the Department of Defense, and large private sector companies at the top of the Fortune list, that want their development environments internal and secured from the public internet. In the case of Microsoft’s documentation for SQL Server and Power BI and Azure and all sorts of other products, our documentation is hosted on GitHub, and therefore can easily be cloned periodically and re-hosted internally to those environments, so that those customers can get the best of both worlds – a secure network for development and access to fresh product documentation. Some of our competitors, no joke, want to deliver a few thousand PDF’s or zipped website scraped images or … well, c’mon. learn.microsoft.com actually had a feature to download docs to PDF, but this feature is being retired and will be removed Jan 3 2022. (((If asked it was incompatible with our localization system and had inaccessibility issues with Adobe not rendering Docs properly.))))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22</a:t>
            </a:fld>
            <a:endParaRPr lang="en-US"/>
          </a:p>
        </p:txBody>
      </p:sp>
    </p:spTree>
    <p:extLst>
      <p:ext uri="{BB962C8B-B14F-4D97-AF65-F5344CB8AC3E}">
        <p14:creationId xmlns:p14="http://schemas.microsoft.com/office/powerpoint/2010/main" val="2638258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t>[This is a data conference, so] Speaking of Management Studio, not a lot of people are still aware of this, but when you have any text highlighted and you hit F1 in SSMS, </a:t>
            </a:r>
            <a:r>
              <a:rPr lang="en-US" dirty="0">
                <a:cs typeface="Calibri"/>
              </a:rPr>
              <a:t>SSDT and Visual Studio</a:t>
            </a:r>
            <a:r>
              <a:rPr lang="en-US" sz="1200" dirty="0"/>
              <a:t>, the browser should bring you right to the corresponding article for that word of syntax you highlighted,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assumes your workstation has access to the internet and you have selected the Help Preference of “Open in Browser”, this will bring you directly to the Microsoft Docs Online article, in this case, for the dynamic management view </a:t>
            </a:r>
            <a:r>
              <a:rPr lang="en-US" sz="1200" dirty="0" err="1"/>
              <a:t>sys.dm_exec_sessions</a:t>
            </a:r>
            <a:r>
              <a:rPr lang="en-US" sz="1200" dirty="0"/>
              <a:t>. This works with many </a:t>
            </a:r>
            <a:r>
              <a:rPr lang="en-US" sz="1200" dirty="0" err="1"/>
              <a:t>many</a:t>
            </a:r>
            <a:r>
              <a:rPr lang="en-US" sz="1200" dirty="0"/>
              <a:t> different code keywords.</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hit F1 on something highlighted and it doesn’t bring you to a specific article, or to a different article than you’d expect, that might be something to fix in Docs via a feedback or a pull request. We’ll talk about that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there any questions at this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23</a:t>
            </a:fld>
            <a:endParaRPr lang="en-US"/>
          </a:p>
        </p:txBody>
      </p:sp>
    </p:spTree>
    <p:extLst>
      <p:ext uri="{BB962C8B-B14F-4D97-AF65-F5344CB8AC3E}">
        <p14:creationId xmlns:p14="http://schemas.microsoft.com/office/powerpoint/2010/main" val="3420451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it makes sense, the same doc might include different information for different versions of the product mentioned. </a:t>
            </a:r>
          </a:p>
          <a:p>
            <a:endParaRPr lang="en-US" dirty="0"/>
          </a:p>
          <a:p>
            <a:r>
              <a:rPr lang="en-US" dirty="0"/>
              <a:t>We may use the same article with various versions of content for Windows vs Linux, or different releases of SQL Server, or different Azure implementations of SQL Server. For example, here’s a code snippet snowing the markdown of the </a:t>
            </a:r>
            <a:r>
              <a:rPr lang="en-US" dirty="0" err="1"/>
              <a:t>monikerRange</a:t>
            </a:r>
            <a:r>
              <a:rPr lang="en-US" dirty="0"/>
              <a:t> metadata and a specific moniker Ranged text in the TRIM syntax article. This on the bottom left is a code snippet of markdown showing how one article might display different content depending on the version requested. </a:t>
            </a:r>
          </a:p>
          <a:p>
            <a:endParaRPr lang="en-US" dirty="0"/>
          </a:p>
          <a:p>
            <a:r>
              <a:rPr lang="en-US" dirty="0"/>
              <a:t>If a doc doesn’t quite look right because of a version specific detail, take a look at the version you’re in. That version drop down list in the top left hand corner of versioned doc areas may come in handy. The version drop down is also affects the Table of Contents by including or excluding certain articles.</a:t>
            </a:r>
          </a:p>
          <a:p>
            <a:endParaRPr lang="en-US" dirty="0">
              <a:cs typeface="Calibri"/>
            </a:endParaRPr>
          </a:p>
          <a:p>
            <a:r>
              <a:rPr lang="en-US" dirty="0">
                <a:cs typeface="Calibri"/>
              </a:rPr>
              <a:t>Sometimes we’ll handle versioning via tabs inside the document, or clearly state the versions in the Applies To row at the top of the article, or use colorful Note boxes throughout to make sure you know what SQL platform or version of SQL the content covers. </a:t>
            </a:r>
          </a:p>
          <a:p>
            <a:endParaRPr lang="en-US" dirty="0">
              <a:cs typeface="Calibri"/>
            </a:endParaRPr>
          </a:p>
          <a:p>
            <a:r>
              <a:rPr lang="en-US" dirty="0"/>
              <a:t>Also note that for content that is specific to older versions of SQL Server before SQL Server 2016, we do still have ways to access that old content, even if some of them are through offline docs only. </a:t>
            </a:r>
          </a:p>
          <a:p>
            <a:endParaRPr lang="en-US" dirty="0"/>
          </a:p>
          <a:p>
            <a:r>
              <a:rPr lang="en-US" dirty="0"/>
              <a:t>And while we support content for all supported versions of SQL Server, just a friendly reminder that SQL 2012 extended support ended in July of 2022, and SQL 2014 extended support ends in July of 2024, about one year away! If you don’t have a migration project plan in place to migrate your SQL 2014 instances, it’s about time!</a:t>
            </a:r>
          </a:p>
        </p:txBody>
      </p:sp>
      <p:sp>
        <p:nvSpPr>
          <p:cNvPr id="4" name="Slide Number Placeholder 3"/>
          <p:cNvSpPr>
            <a:spLocks noGrp="1"/>
          </p:cNvSpPr>
          <p:nvPr>
            <p:ph type="sldNum" sz="quarter" idx="5"/>
          </p:nvPr>
        </p:nvSpPr>
        <p:spPr/>
        <p:txBody>
          <a:bodyPr/>
          <a:lstStyle/>
          <a:p>
            <a:fld id="{695A3CD2-1055-4A09-BE8D-9998B2DD1F94}" type="slidenum">
              <a:rPr lang="en-US" smtClean="0"/>
              <a:t>24</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you contribute to Microsoft Docs? For documentation issues, use the feedback options in Docs if you want but what we really want are GitHub Pull Requests, just as if you were contributing to an open source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&lt;OPTIONAL&gt; Poll the audience – how many of you have worked in Git and are familiar with terminology like fork, clone, push, pull, and commit? If you’re not, that’s 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Contributing can be done easily through the browser, without having to learn git bash or install anything, without having to know what a fork, clone, push, or pull is. We’ll have an explanation later on how that process works if you’re unfamiliar.</a:t>
            </a:r>
            <a:endParaRPr lang="en-US" dirty="0">
              <a:cs typeface="Calibri"/>
            </a:endParaRPr>
          </a:p>
          <a:p>
            <a:r>
              <a:rPr lang="en-US" dirty="0"/>
              <a:t>If you already work with Git or GitHub and are familiar with pull requests and remote repositories, you can do that, and later we’ll talk about how this process works behind the scenes.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the case of SQL Docs, a lot of DBA’s aren’t familiar with Git, and that’s not a problem! Anyone can help, easily, using the browser only.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25</a:t>
            </a:fld>
            <a:endParaRPr lang="en-US"/>
          </a:p>
        </p:txBody>
      </p:sp>
    </p:spTree>
    <p:extLst>
      <p:ext uri="{BB962C8B-B14F-4D97-AF65-F5344CB8AC3E}">
        <p14:creationId xmlns:p14="http://schemas.microsoft.com/office/powerpoint/2010/main" val="380491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even have a step by step tutorial at this URL here to guide you through the process of creating a PR.</a:t>
            </a:r>
          </a:p>
          <a:p>
            <a:r>
              <a:rPr lang="en-US" dirty="0"/>
              <a:t>&lt;click&gt;</a:t>
            </a:r>
          </a:p>
          <a:p>
            <a:pPr lvl="0" rtl="0"/>
            <a:r>
              <a:rPr lang="en-US" sz="1200" dirty="0">
                <a:latin typeface="+mn-lt"/>
              </a:rPr>
              <a:t>By contributing to Microsoft Docs, for any product technology, you can be a part of the community and help edit docs that everyone uses.</a:t>
            </a:r>
          </a:p>
          <a:p>
            <a:pPr lvl="0" rtl="0"/>
            <a:r>
              <a:rPr lang="en-US" sz="1200" dirty="0">
                <a:latin typeface="+mn-lt"/>
              </a:rPr>
              <a:t>&lt;click&gt;</a:t>
            </a:r>
          </a:p>
          <a:p>
            <a:pPr lvl="0" rtl="0"/>
            <a:r>
              <a:rPr lang="en-US" sz="1200" dirty="0">
                <a:latin typeface="+mn-lt"/>
              </a:rPr>
              <a:t>We’ll talk about the contributor designation on top of the article,</a:t>
            </a:r>
          </a:p>
          <a:p>
            <a:pPr lvl="0" rtl="0"/>
            <a:r>
              <a:rPr lang="en-US" sz="1200" dirty="0">
                <a:latin typeface="+mn-lt"/>
              </a:rPr>
              <a:t>&lt;click&gt;</a:t>
            </a:r>
          </a:p>
          <a:p>
            <a:pPr lvl="0" rtl="0"/>
            <a:r>
              <a:rPr lang="en-US" sz="1200" dirty="0">
                <a:latin typeface="+mn-lt"/>
              </a:rPr>
              <a:t>where we average around 128 million page views/month across all of Docs, 11 million in SQL docs alone.</a:t>
            </a:r>
          </a:p>
          <a:p>
            <a:pPr lvl="0" rtl="0"/>
            <a:r>
              <a:rPr lang="en-US" sz="1200" dirty="0">
                <a:latin typeface="+mn-lt"/>
              </a:rPr>
              <a:t>&lt;click&gt;</a:t>
            </a:r>
          </a:p>
          <a:p>
            <a:pPr lvl="0" rtl="0"/>
            <a:r>
              <a:rPr lang="en-US" sz="1200" dirty="0">
                <a:latin typeface="+mn-lt"/>
              </a:rPr>
              <a:t>if you want, You can do this entirely in the browser using GitHub dot com, with nothing to download or install.</a:t>
            </a:r>
          </a:p>
          <a:p>
            <a:pPr lvl="0" rtl="0"/>
            <a:r>
              <a:rPr lang="en-US" sz="1200" dirty="0">
                <a:latin typeface="+mn-lt"/>
              </a:rPr>
              <a:t>&lt;click&gt;</a:t>
            </a:r>
          </a:p>
          <a:p>
            <a:pPr algn="l" rtl="0" fontAlgn="base">
              <a:buFont typeface="Arial" panose="020B0604020202020204" pitchFamily="34" charset="0"/>
              <a:buNone/>
            </a:pPr>
            <a:r>
              <a:rPr lang="en-US" dirty="0"/>
              <a:t>All you need is a free GitHub.com account</a:t>
            </a:r>
          </a:p>
          <a:p>
            <a:pPr algn="l" rtl="0" fontAlgn="base">
              <a:buFont typeface="Arial" panose="020B0604020202020204" pitchFamily="34" charset="0"/>
              <a:buNone/>
            </a:pPr>
            <a:r>
              <a:rPr lang="en-US" sz="1200" dirty="0">
                <a:latin typeface="+mn-lt"/>
              </a:rPr>
              <a:t>&lt;click&gt;</a:t>
            </a:r>
          </a:p>
          <a:p>
            <a:pPr lvl="0" rtl="0"/>
            <a:r>
              <a:rPr lang="en-US" sz="1200" dirty="0">
                <a:latin typeface="+mn-lt"/>
              </a:rPr>
              <a:t>Let’s walk through it…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26</a:t>
            </a:fld>
            <a:endParaRPr lang="en-US"/>
          </a:p>
        </p:txBody>
      </p:sp>
    </p:spTree>
    <p:extLst>
      <p:ext uri="{BB962C8B-B14F-4D97-AF65-F5344CB8AC3E}">
        <p14:creationId xmlns:p14="http://schemas.microsoft.com/office/powerpoint/2010/main" val="4203905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really should </a:t>
            </a:r>
            <a:r>
              <a:rPr lang="en-US" b="0" i="0" dirty="0">
                <a:solidFill>
                  <a:srgbClr val="E6E6E6"/>
                </a:solidFill>
                <a:effectLst/>
                <a:latin typeface="Segoe UI" panose="020B0502040204020203" pitchFamily="34" charset="0"/>
              </a:rPr>
              <a:t>enable two-factor authentication (2FA) on your GitHub account, this is required for more corporate repositories including for Microsoft Employees to contribute to Microsoft private/internal repositories. I </a:t>
            </a:r>
            <a:r>
              <a:rPr lang="en-US" dirty="0"/>
              <a:t>recommend NOT using ONLY your phone number or phone app for this. Recently had a Microsoft engineer lose his phone, get a new one, and find himself unable to access his GitHub account. Definitely recommend not just using your phone number, as SIM </a:t>
            </a:r>
            <a:r>
              <a:rPr lang="en-US" dirty="0" err="1"/>
              <a:t>swpa</a:t>
            </a:r>
            <a:r>
              <a:rPr lang="en-US" dirty="0"/>
              <a:t> attacks those are a common vector for bypassing MFA. A hardware key with backup copies or some other method besides that expensive commodity in your pocket is probably a better choice.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Regardless of the method of multifactor authentication, be sure also to </a:t>
            </a:r>
            <a:r>
              <a:rPr lang="en-US" b="0" i="0" u="none" strike="noStrike" dirty="0">
                <a:solidFill>
                  <a:srgbClr val="E6E6E6"/>
                </a:solidFill>
                <a:effectLst/>
                <a:latin typeface="Segoe UI" panose="020B0502040204020203" pitchFamily="34" charset="0"/>
                <a:hlinkClick r:id="rId3"/>
              </a:rPr>
              <a:t>download &amp; save your 2FA recovery codes</a:t>
            </a:r>
            <a:r>
              <a:rPr lang="en-US" b="0" i="0" dirty="0">
                <a:solidFill>
                  <a:srgbClr val="E6E6E6"/>
                </a:solidFill>
                <a:effectLst/>
                <a:latin typeface="Segoe UI" panose="020B0502040204020203" pitchFamily="34" charset="0"/>
              </a:rPr>
              <a:t> if you didn't already. Take two-factor authentication seriously! </a:t>
            </a:r>
            <a:r>
              <a:rPr lang="en-US" b="1" i="0" dirty="0">
                <a:solidFill>
                  <a:srgbClr val="E6E6E6"/>
                </a:solidFill>
                <a:effectLst/>
                <a:latin typeface="Segoe UI" panose="020B0502040204020203" pitchFamily="34" charset="0"/>
              </a:rPr>
              <a:t>Do NOT lose these recovery codes!</a:t>
            </a:r>
            <a:r>
              <a:rPr lang="en-US" b="0" i="0" dirty="0">
                <a:solidFill>
                  <a:srgbClr val="E6E6E6"/>
                </a:solidFill>
                <a:effectLst/>
                <a:latin typeface="Segoe UI" panose="020B0502040204020203" pitchFamily="34" charset="0"/>
              </a:rPr>
              <a:t> </a:t>
            </a:r>
            <a:r>
              <a:rPr lang="en-US" b="0" i="0" dirty="0">
                <a:solidFill>
                  <a:srgbClr val="C9D1D9"/>
                </a:solidFill>
                <a:effectLst/>
                <a:latin typeface="-apple-system"/>
              </a:rPr>
              <a:t>If you lose your device and don’t have the recovery codes you will lose access to your account and it cannot be recovered. </a:t>
            </a:r>
            <a:r>
              <a:rPr lang="en-US" b="0" i="0" dirty="0">
                <a:solidFill>
                  <a:srgbClr val="E6E6E6"/>
                </a:solidFill>
                <a:effectLst/>
                <a:latin typeface="Segoe UI" panose="020B0502040204020203" pitchFamily="34" charset="0"/>
              </a:rPr>
              <a:t>This could have, for example, saved the Microsoft engineer I mentioned before who lost his phone. You can access your backup recovery codes in your GitHub account settings, under Account Security.</a:t>
            </a: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946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we’re at it, did you know there’s a GitHub dark mode now? </a:t>
            </a:r>
          </a:p>
          <a:p>
            <a:endParaRPr lang="en-US" dirty="0"/>
          </a:p>
          <a:p>
            <a:r>
              <a:rPr lang="en-US" dirty="0"/>
              <a:t>A couple ways to change your theme in GitHub, in your account’s settings then the Appearance menu, including having it automatically sync to your Chrome and Windows appearance settings for night/day.</a:t>
            </a:r>
          </a:p>
        </p:txBody>
      </p:sp>
      <p:sp>
        <p:nvSpPr>
          <p:cNvPr id="4" name="Slide Number Placeholder 3"/>
          <p:cNvSpPr>
            <a:spLocks noGrp="1"/>
          </p:cNvSpPr>
          <p:nvPr>
            <p:ph type="sldNum" sz="quarter" idx="5"/>
          </p:nvPr>
        </p:nvSpPr>
        <p:spPr/>
        <p:txBody>
          <a:bodyPr/>
          <a:lstStyle/>
          <a:p>
            <a:fld id="{695A3CD2-1055-4A09-BE8D-9998B2DD1F94}" type="slidenum">
              <a:rPr lang="en-US" smtClean="0"/>
              <a:t>28</a:t>
            </a:fld>
            <a:endParaRPr lang="en-US"/>
          </a:p>
        </p:txBody>
      </p:sp>
    </p:spTree>
    <p:extLst>
      <p:ext uri="{BB962C8B-B14F-4D97-AF65-F5344CB8AC3E}">
        <p14:creationId xmlns:p14="http://schemas.microsoft.com/office/powerpoint/2010/main" val="3607826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if you’re an enthusiast for dark mode websites, learn.microsoft.com has a dark theme too! Check out the footer of any docs website to change your theme. </a:t>
            </a:r>
          </a:p>
          <a:p>
            <a:r>
              <a:rPr lang="en-US" dirty="0"/>
              <a:t>Also, Dark Mode has arrived in the latest Microsoft Word and I hear is coming soon to LinkedIn! </a:t>
            </a:r>
          </a:p>
        </p:txBody>
      </p:sp>
      <p:sp>
        <p:nvSpPr>
          <p:cNvPr id="4" name="Slide Number Placeholder 3"/>
          <p:cNvSpPr>
            <a:spLocks noGrp="1"/>
          </p:cNvSpPr>
          <p:nvPr>
            <p:ph type="sldNum" sz="quarter" idx="5"/>
          </p:nvPr>
        </p:nvSpPr>
        <p:spPr/>
        <p:txBody>
          <a:bodyPr/>
          <a:lstStyle/>
          <a:p>
            <a:fld id="{695A3CD2-1055-4A09-BE8D-9998B2DD1F94}" type="slidenum">
              <a:rPr lang="en-US" smtClean="0"/>
              <a:t>29</a:t>
            </a:fld>
            <a:endParaRPr lang="en-US"/>
          </a:p>
        </p:txBody>
      </p:sp>
    </p:spTree>
    <p:extLst>
      <p:ext uri="{BB962C8B-B14F-4D97-AF65-F5344CB8AC3E}">
        <p14:creationId xmlns:p14="http://schemas.microsoft.com/office/powerpoint/2010/main" val="1312849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Database Docs team we work with the product groups and program managers for everything SQL Server, including all its various flavors in Azure, as well as Azure Synapse and Microsoft Fabric and the technologies under that umbrella. We also cover content for data platform tooling, like SSMS and Azure Data Studio. And we’re called the Database Docs team because we also cover the open source Azure Database for MySQL, MariaDB, and </a:t>
            </a:r>
            <a:r>
              <a:rPr lang="en-US" dirty="0" err="1"/>
              <a:t>PostGresQL</a:t>
            </a:r>
            <a:r>
              <a:rPr lang="en-US" dirty="0"/>
              <a:t>, as well as Cosmos DB, which thanks to its APIs, is really five or more databases all in one platform.</a:t>
            </a:r>
          </a:p>
          <a:p>
            <a:endParaRPr lang="en-US" dirty="0"/>
          </a:p>
          <a:p>
            <a:r>
              <a:rPr lang="en-US" dirty="0"/>
              <a:t>But we’re just one content team, and today we’re not talking those databases, but rather about all of Microsoft Docs, for all technologies.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Microsoft Docs aren’t Wikipedia, it’s not open to all edits, but we do have hundreds of thousands of articles, and we want to embrace the wisdom of you in the technical user community to help maintain a high level of quality.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Opening the docs up to external contributors is how we scale.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a:t>
            </a:fld>
            <a:endParaRPr lang="en-US"/>
          </a:p>
        </p:txBody>
      </p:sp>
    </p:spTree>
    <p:extLst>
      <p:ext uri="{BB962C8B-B14F-4D97-AF65-F5344CB8AC3E}">
        <p14:creationId xmlns:p14="http://schemas.microsoft.com/office/powerpoint/2010/main" val="376135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 mode has also arrived in LinkedIn, Teams, all the Office apps, and even XBOX </a:t>
            </a:r>
            <a:r>
              <a:rPr lang="en-US" dirty="0" err="1"/>
              <a:t>Gamepass</a:t>
            </a:r>
            <a:r>
              <a:rPr lang="en-US" dirty="0"/>
              <a:t> pages are dark mode by default! Hooray!</a:t>
            </a:r>
          </a:p>
        </p:txBody>
      </p:sp>
      <p:sp>
        <p:nvSpPr>
          <p:cNvPr id="4" name="Slide Number Placeholder 3"/>
          <p:cNvSpPr>
            <a:spLocks noGrp="1"/>
          </p:cNvSpPr>
          <p:nvPr>
            <p:ph type="sldNum" sz="quarter" idx="5"/>
          </p:nvPr>
        </p:nvSpPr>
        <p:spPr/>
        <p:txBody>
          <a:bodyPr/>
          <a:lstStyle/>
          <a:p>
            <a:fld id="{695A3CD2-1055-4A09-BE8D-9998B2DD1F94}" type="slidenum">
              <a:rPr lang="en-US" smtClean="0"/>
              <a:t>30</a:t>
            </a:fld>
            <a:endParaRPr lang="en-US"/>
          </a:p>
        </p:txBody>
      </p:sp>
    </p:spTree>
    <p:extLst>
      <p:ext uri="{BB962C8B-B14F-4D97-AF65-F5344CB8AC3E}">
        <p14:creationId xmlns:p14="http://schemas.microsoft.com/office/powerpoint/2010/main" val="1123567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 be clear, support issues don’t belong in document feedback. </a:t>
            </a:r>
            <a:r>
              <a:rPr lang="en-US" sz="1200" dirty="0">
                <a:solidFill>
                  <a:srgbClr val="000000"/>
                </a:solidFill>
                <a:cs typeface="Calibri"/>
              </a:rPr>
              <a:t>The feedback options we’re about to discuss are not Microsoft Support and has no SLA for response time. </a:t>
            </a:r>
            <a:r>
              <a:rPr lang="en-US" dirty="0"/>
              <a:t>If you’re having a problem or unexpected behavior or an outage or need help troubleshooting an error, contact Microsoft Support or your support partner. The doc about the feature is not the place to start, as accessible as it may be. We triage incoming issues and PR’s from GitHub and if it sounds like a support issue, your issue will likely be closed up with a polite message and some 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For Product Ideas and product feedback, we have a relatively new site for this. You might remember the Connect items or UserVoice systems of the past, that has been replaced by a new system hosted at feedback.azure.com. And most of the old ideas have been migrated, though for GDPR and privacy purposes, comments from external users have been removed from this site when the product ideas were migrated. Feedback.azure.com hosts product feedback channels for many Microsoft products and technologies, not just SQL Server. </a:t>
            </a:r>
            <a:r>
              <a:rPr lang="en-US" sz="1200" dirty="0"/>
              <a:t>For SQL feedback though, there’s an even easier to remember URL for the SQL Server feedback list: </a:t>
            </a:r>
            <a:r>
              <a:rPr lang="en-US" sz="1200" u="sng" dirty="0"/>
              <a:t>aka.ms/</a:t>
            </a:r>
            <a:r>
              <a:rPr lang="en-US" sz="1200" u="sng" dirty="0" err="1"/>
              <a:t>SQLfeedback</a:t>
            </a:r>
            <a:endParaRPr lang="en-US"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Most Docs issues that get attention are a request to fix something missing or outdated or wrong, or, a request to add something that would have helped prevent an error, outage, etc. </a:t>
            </a:r>
            <a:br>
              <a:rPr lang="en-US" dirty="0"/>
            </a:b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31</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OK, back to contributing. </a:t>
            </a:r>
          </a:p>
          <a:p>
            <a:pPr marL="457200" lvl="1" indent="0">
              <a:buNone/>
            </a:pPr>
            <a:endParaRPr lang="en-US" dirty="0"/>
          </a:p>
          <a:p>
            <a:pPr marL="457200" lvl="1" indent="0">
              <a:buNone/>
            </a:pPr>
            <a:r>
              <a:rPr lang="en-US" dirty="0"/>
              <a:t>Second option, you’ve found something in documentation that’s out of date or wrong or missing, and you want to suggest the edits yourself; you can click on the “Pencil” button in the top right-hand corner. </a:t>
            </a:r>
            <a:br>
              <a:rPr lang="en-US" dirty="0"/>
            </a:br>
            <a:r>
              <a:rPr lang="en-US" dirty="0"/>
              <a:t>&lt;click for screenshot&gt;</a:t>
            </a: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32</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the Pencil button on top of a doc brings you to the GitHub preview page for that article. From here, click the Pencil button on the top right header bar, boxed in red. You want to start an edit in place.</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33</a:t>
            </a:fld>
            <a:endParaRPr lang="en-US"/>
          </a:p>
        </p:txBody>
      </p:sp>
    </p:spTree>
    <p:extLst>
      <p:ext uri="{BB962C8B-B14F-4D97-AF65-F5344CB8AC3E}">
        <p14:creationId xmlns:p14="http://schemas.microsoft.com/office/powerpoint/2010/main" val="185460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click the second Pencil button, now you’re looking at the actual markdown code in a text edit 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surprise you to learn that Microsoft Docs are not edited Microsoft Word documents, but rather in code, in markdown or </a:t>
            </a:r>
            <a:r>
              <a:rPr lang="en-US" dirty="0" err="1"/>
              <a:t>yaml</a:t>
            </a:r>
            <a:r>
              <a:rPr lang="en-US" dirty="0"/>
              <a:t>. Markdown is a lightweight text markup language created for formatting rich text with a plain text editor. GitHub has their own formal implementation of markdown called </a:t>
            </a:r>
            <a:r>
              <a:rPr lang="en-US" b="0" i="0" dirty="0">
                <a:solidFill>
                  <a:srgbClr val="202122"/>
                </a:solidFill>
                <a:effectLst/>
                <a:latin typeface="Arial" panose="020B0604020202020204" pitchFamily="34" charset="0"/>
              </a:rPr>
              <a:t>GitHub Flavored Markdown. Many different online sites use markdown for their content, including GitHub, GitLab, Reddit, Stack Exchange, </a:t>
            </a:r>
            <a:r>
              <a:rPr lang="en-US" b="0" i="0" dirty="0" err="1">
                <a:solidFill>
                  <a:srgbClr val="202122"/>
                </a:solidFill>
                <a:effectLst/>
                <a:latin typeface="Arial" panose="020B0604020202020204" pitchFamily="34" charset="0"/>
              </a:rPr>
              <a:t>BitBucket</a:t>
            </a:r>
            <a:r>
              <a:rPr lang="en-US" b="0" i="0" dirty="0">
                <a:solidFill>
                  <a:srgbClr val="202122"/>
                </a:solidFill>
                <a:effectLst/>
                <a:latin typeface="Arial" panose="020B0604020202020204" pitchFamily="34" charset="0"/>
              </a:rPr>
              <a:t>, Drupal, and more. So you might be more familiar with markdown than you think already.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Make your changes here in the text box! If you’re not familiar with markdown, it’s pretty easy to understand once you get rolling, and don’t worry about it being perfect. The Content Team will always review your content submission and potentially tweak it to Microsoft standards before it is merged live. There are plenty of resources online for basic markdown syntax, but if you don’t get something quite right, don’t sweat it.</a:t>
            </a:r>
          </a:p>
        </p:txBody>
      </p:sp>
      <p:sp>
        <p:nvSpPr>
          <p:cNvPr id="4" name="Slide Number Placeholder 3"/>
          <p:cNvSpPr>
            <a:spLocks noGrp="1"/>
          </p:cNvSpPr>
          <p:nvPr>
            <p:ph type="sldNum" sz="quarter" idx="5"/>
          </p:nvPr>
        </p:nvSpPr>
        <p:spPr/>
        <p:txBody>
          <a:bodyPr/>
          <a:lstStyle/>
          <a:p>
            <a:fld id="{695A3CD2-1055-4A09-BE8D-9998B2DD1F94}" type="slidenum">
              <a:rPr lang="en-US" smtClean="0"/>
              <a:t>34</a:t>
            </a:fld>
            <a:endParaRPr lang="en-US"/>
          </a:p>
        </p:txBody>
      </p:sp>
    </p:spTree>
    <p:extLst>
      <p:ext uri="{BB962C8B-B14F-4D97-AF65-F5344CB8AC3E}">
        <p14:creationId xmlns:p14="http://schemas.microsoft.com/office/powerpoint/2010/main" val="30422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made your changes, hit the big Green “Commit changes…” button. Here you can propose changes by committing your changes to your own branch.</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35</a:t>
            </a:fld>
            <a:endParaRPr lang="en-US"/>
          </a:p>
        </p:txBody>
      </p:sp>
    </p:spTree>
    <p:extLst>
      <p:ext uri="{BB962C8B-B14F-4D97-AF65-F5344CB8AC3E}">
        <p14:creationId xmlns:p14="http://schemas.microsoft.com/office/powerpoint/2010/main" val="2248557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popup window, enter your PR title and comments. The default commit message is fine, but it will be public, so maybe make it informative. </a:t>
            </a:r>
          </a:p>
          <a:p>
            <a:r>
              <a:rPr lang="en-US" dirty="0"/>
              <a:t>If you’re not familiar with GitHub terminology like pull requests, don’t worry, you don’t have to be! Once you click the green “Propose changes” button, we’ll take it from here and keep you updated as your new Pull Request moves through the process.</a:t>
            </a:r>
            <a:endParaRPr lang="en-US" dirty="0">
              <a:cs typeface="Calibri"/>
            </a:endParaRP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changes to the markdown of the file will be proposed for merge, triaged, and reviewed by the article author and reviewers. The content team for the article takes it from there, replies in the PR comments, makes further edits if necessary, and eventually decide whether or not to merge your changes. You’ll be notified along the way with feedback directly from one of us on the content team. </a:t>
            </a:r>
          </a:p>
          <a:p>
            <a:endParaRPr lang="en-US" dirty="0"/>
          </a:p>
          <a:p>
            <a:r>
              <a:rPr lang="en-US" dirty="0"/>
              <a:t>Again, you can do all this if you want through your own tooling, to create your own fork, branch, commits, push and Pull Request… That’s what we on the Content Teams do every day. But if you want to just use the GitHub.com website to handle the entire process for you, it’s much easier!</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36</a:t>
            </a:fld>
            <a:endParaRPr lang="en-US"/>
          </a:p>
        </p:txBody>
      </p:sp>
    </p:spTree>
    <p:extLst>
      <p:ext uri="{BB962C8B-B14F-4D97-AF65-F5344CB8AC3E}">
        <p14:creationId xmlns:p14="http://schemas.microsoft.com/office/powerpoint/2010/main" val="3791848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37</a:t>
            </a:fld>
            <a:endParaRPr lang="en-US"/>
          </a:p>
        </p:txBody>
      </p:sp>
    </p:spTree>
    <p:extLst>
      <p:ext uri="{BB962C8B-B14F-4D97-AF65-F5344CB8AC3E}">
        <p14:creationId xmlns:p14="http://schemas.microsoft.com/office/powerpoint/2010/main" val="1741952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a:cs typeface="Calibri"/>
              </a:rPr>
              <a:t>Here’s what it looks like after you’ve submitted your pull request.</a:t>
            </a: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First, automated systems kick in, adding metadata and tags and automatically assigning some Microsoft staff.</a:t>
            </a: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Human authors and reviewers will be assigned, and both human and automated messages will appear in this Conversation tab.</a:t>
            </a: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You can see the Blue arrow pointing here to the commit in the branch.</a:t>
            </a:r>
          </a:p>
        </p:txBody>
      </p:sp>
      <p:sp>
        <p:nvSpPr>
          <p:cNvPr id="4" name="Slide Number Placeholder 3"/>
          <p:cNvSpPr>
            <a:spLocks noGrp="1"/>
          </p:cNvSpPr>
          <p:nvPr>
            <p:ph type="sldNum" sz="quarter" idx="5"/>
          </p:nvPr>
        </p:nvSpPr>
        <p:spPr/>
        <p:txBody>
          <a:bodyPr/>
          <a:lstStyle/>
          <a:p>
            <a:fld id="{695A3CD2-1055-4A09-BE8D-9998B2DD1F94}" type="slidenum">
              <a:rPr lang="en-US" smtClean="0"/>
              <a:t>38</a:t>
            </a:fld>
            <a:endParaRPr lang="en-US"/>
          </a:p>
        </p:txBody>
      </p:sp>
    </p:spTree>
    <p:extLst>
      <p:ext uri="{BB962C8B-B14F-4D97-AF65-F5344CB8AC3E}">
        <p14:creationId xmlns:p14="http://schemas.microsoft.com/office/powerpoint/2010/main" val="353720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Have another edit to make? That’s easy. You can see with the two blue arrows here, Kendra has added two commits to this branch. Two commits show up in the Conversation tab.</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 branch can include one or many commits for one or many files.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 pull request is simply a relationship between two branches.</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How do you go about adding another commit? </a:t>
            </a:r>
            <a:endParaRPr lang="en-US" sz="1200" kern="1200" dirty="0">
              <a:solidFill>
                <a:srgbClr val="000000"/>
              </a:solidFill>
              <a:effectLst/>
              <a:latin typeface="Calibri"/>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39</a:t>
            </a:fld>
            <a:endParaRPr lang="en-US"/>
          </a:p>
        </p:txBody>
      </p:sp>
    </p:spTree>
    <p:extLst>
      <p:ext uri="{BB962C8B-B14F-4D97-AF65-F5344CB8AC3E}">
        <p14:creationId xmlns:p14="http://schemas.microsoft.com/office/powerpoint/2010/main" val="3317795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Database Docs team is one of many Docs teams for different products in Microsoft’s Cloud + AI DevRel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DevRel?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greater role, Developer Relations </a:t>
            </a:r>
            <a:r>
              <a:rPr lang="en-US" b="0" i="0" dirty="0">
                <a:solidFill>
                  <a:srgbClr val="212529"/>
                </a:solidFill>
                <a:effectLst/>
                <a:latin typeface="Arial" panose="020B0604020202020204" pitchFamily="34" charset="0"/>
              </a:rPr>
              <a:t>ensures that products establish a good, continuous relationship with external developers through mutual communication.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definitely involves documentation, but also reference documentation for how to call APIs and code samples.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in other companies might also look like: community management, issue reporting and triage, release notes, focus groups, and public interaction. Your favorite video game for example has DevRel folks to send and receive communication with the public about bug reports, troubleshooting, patch notes, discussion, mods, etc.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folks are technical and know the products well. In fact, some tech companies cycle developers in and out of DevRel positions so that DevRel folks have a keen awareness of technical detail, but also, so that Developers see how the end user consumes the products and the communication. </a:t>
            </a:r>
            <a:r>
              <a:rPr lang="en-US" dirty="0"/>
              <a:t>Content teams like ours across all technologies integrate with product teams, join their support reviews and team meetings, coordinate on release schedules.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Finally, DevRel is a strategic advantage for product teams because this type of outreach enhances adoption and provides authentic community engagement that goes beyond marketing and social media. In a way, DevRel is NOT marketing to CIOs and CEOs, it’s marketing to developers and technical folks like you. There are products out there we’ve all used and continued to use because we had good documentation and support experiences, or because of easy adoption or smooth learning curves.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So in that spirit of authentic community involvement, let’s dive in!</a:t>
            </a:r>
          </a:p>
        </p:txBody>
      </p:sp>
      <p:sp>
        <p:nvSpPr>
          <p:cNvPr id="4" name="Slide Number Placeholder 3"/>
          <p:cNvSpPr>
            <a:spLocks noGrp="1"/>
          </p:cNvSpPr>
          <p:nvPr>
            <p:ph type="sldNum" sz="quarter" idx="5"/>
          </p:nvPr>
        </p:nvSpPr>
        <p:spPr/>
        <p:txBody>
          <a:bodyPr/>
          <a:lstStyle/>
          <a:p>
            <a:fld id="{695A3CD2-1055-4A09-BE8D-9998B2DD1F94}" type="slidenum">
              <a:rPr lang="en-US" smtClean="0"/>
              <a:t>4</a:t>
            </a:fld>
            <a:endParaRPr lang="en-US"/>
          </a:p>
        </p:txBody>
      </p:sp>
    </p:spTree>
    <p:extLst>
      <p:ext uri="{BB962C8B-B14F-4D97-AF65-F5344CB8AC3E}">
        <p14:creationId xmlns:p14="http://schemas.microsoft.com/office/powerpoint/2010/main" val="343310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If you want, open up your branch again, just click on the link to the branch in your fork, that’s the red box right there, and you can add more edits to this or other files.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40</a:t>
            </a:fld>
            <a:endParaRPr lang="en-US"/>
          </a:p>
        </p:txBody>
      </p:sp>
    </p:spTree>
    <p:extLst>
      <p:ext uri="{BB962C8B-B14F-4D97-AF65-F5344CB8AC3E}">
        <p14:creationId xmlns:p14="http://schemas.microsoft.com/office/powerpoint/2010/main" val="745309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a:cs typeface="Calibri"/>
              </a:rPr>
              <a:t>Your PR will start in an Open status, let’s look at one that is Merged, which means it’s been accepted and soon will be merged to the live production repo, usually within a day.</a:t>
            </a:r>
            <a:endParaRPr lang="en-US" sz="1200" kern="1200" dirty="0">
              <a:solidFill>
                <a:srgbClr val="000000"/>
              </a:solidFill>
              <a:effectLst/>
              <a:latin typeface="Calibri" panose="020F0502020204030204" pitchFamily="34" charset="0"/>
              <a:cs typeface="Calibri"/>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This was an excellent PR worth showing off.</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You can see what GitHub did for you was to automatically in the background create a fork, create a branch here in </a:t>
            </a:r>
            <a:r>
              <a:rPr lang="en-US" b="0" i="0" dirty="0">
                <a:solidFill>
                  <a:srgbClr val="24292E"/>
                </a:solidFill>
                <a:effectLst/>
                <a:latin typeface="-apple-system"/>
              </a:rPr>
              <a:t>the user’s name, called patch-1. </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&lt;click&gt;</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The pull request includes the commit, which is in the PR log right here with the red arrow. </a:t>
            </a:r>
          </a:p>
        </p:txBody>
      </p:sp>
      <p:sp>
        <p:nvSpPr>
          <p:cNvPr id="4" name="Slide Number Placeholder 3"/>
          <p:cNvSpPr>
            <a:spLocks noGrp="1"/>
          </p:cNvSpPr>
          <p:nvPr>
            <p:ph type="sldNum" sz="quarter" idx="5"/>
          </p:nvPr>
        </p:nvSpPr>
        <p:spPr/>
        <p:txBody>
          <a:bodyPr/>
          <a:lstStyle/>
          <a:p>
            <a:fld id="{695A3CD2-1055-4A09-BE8D-9998B2DD1F94}" type="slidenum">
              <a:rPr lang="en-US" smtClean="0"/>
              <a:t>41</a:t>
            </a:fld>
            <a:endParaRPr lang="en-US"/>
          </a:p>
        </p:txBody>
      </p:sp>
    </p:spTree>
    <p:extLst>
      <p:ext uri="{BB962C8B-B14F-4D97-AF65-F5344CB8AC3E}">
        <p14:creationId xmlns:p14="http://schemas.microsoft.com/office/powerpoint/2010/main" val="3848389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The PR log contains both automated and manually created messages, automation for the merge engines, all commits, and conversation and notes from anyone assigned.</a:t>
            </a:r>
            <a:r>
              <a:rPr lang="en-US" dirty="0">
                <a:solidFill>
                  <a:srgbClr val="000000"/>
                </a:solidFill>
                <a:latin typeface="Calibri"/>
                <a:cs typeface="Calibri"/>
              </a:rPr>
              <a:t> Eventually, someone on the content team like myself will review and maybe make some edits and maybe sign off on the change and have it merged, and you’ll see those comments too. </a:t>
            </a:r>
            <a:r>
              <a:rPr lang="en-US" sz="1200" kern="1200" dirty="0">
                <a:solidFill>
                  <a:srgbClr val="000000"/>
                </a:solidFill>
                <a:effectLst/>
                <a:latin typeface="Calibri"/>
                <a:cs typeface="Calibri"/>
              </a:rPr>
              <a:t>You’ll receive an email </a:t>
            </a:r>
            <a:r>
              <a:rPr lang="en-US" dirty="0">
                <a:solidFill>
                  <a:srgbClr val="000000"/>
                </a:solidFill>
                <a:latin typeface="Calibri"/>
                <a:cs typeface="Calibri"/>
              </a:rPr>
              <a:t>anytime anyone</a:t>
            </a:r>
            <a:r>
              <a:rPr lang="en-US" sz="1200" kern="1200" dirty="0">
                <a:solidFill>
                  <a:srgbClr val="000000"/>
                </a:solidFill>
                <a:effectLst/>
                <a:latin typeface="Calibri"/>
                <a:cs typeface="Calibri"/>
              </a:rPr>
              <a:t> uses your username with an @ symbol, and you can respond in conversation at the bottom here with the comment button.</a:t>
            </a:r>
          </a:p>
        </p:txBody>
      </p:sp>
      <p:sp>
        <p:nvSpPr>
          <p:cNvPr id="4" name="Slide Number Placeholder 3"/>
          <p:cNvSpPr>
            <a:spLocks noGrp="1"/>
          </p:cNvSpPr>
          <p:nvPr>
            <p:ph type="sldNum" sz="quarter" idx="5"/>
          </p:nvPr>
        </p:nvSpPr>
        <p:spPr/>
        <p:txBody>
          <a:bodyPr/>
          <a:lstStyle/>
          <a:p>
            <a:fld id="{695A3CD2-1055-4A09-BE8D-9998B2DD1F94}" type="slidenum">
              <a:rPr lang="en-US" smtClean="0"/>
              <a:t>42</a:t>
            </a:fld>
            <a:endParaRPr lang="en-US"/>
          </a:p>
        </p:txBody>
      </p:sp>
    </p:spTree>
    <p:extLst>
      <p:ext uri="{BB962C8B-B14F-4D97-AF65-F5344CB8AC3E}">
        <p14:creationId xmlns:p14="http://schemas.microsoft.com/office/powerpoint/2010/main" val="1811066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Once your Pull Request is created, both you and Microsoft can review the changes you’re suggesting in the Pull Request.</a:t>
            </a:r>
            <a:r>
              <a:rPr lang="en-US" dirty="0">
                <a:solidFill>
                  <a:srgbClr val="000000"/>
                </a:solidFill>
                <a:latin typeface="Calibri"/>
                <a:cs typeface="Calibri"/>
              </a:rPr>
              <a:t> </a:t>
            </a: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This is the “Files Changed” tab, which shows an in-browser differential. Red is the old code line, green is the new, and the changed characters are highlighted. </a:t>
            </a:r>
            <a:endParaRPr lang="en-US" sz="1200" kern="1200" dirty="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43</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If you don’t like the side-by-side comparison, you can do a unified view where the changed lines are stacked.</a:t>
            </a:r>
            <a:endParaRPr lang="en-US" sz="1200" kern="1200" dirty="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44</a:t>
            </a:fld>
            <a:endParaRPr lang="en-US"/>
          </a:p>
        </p:txBody>
      </p:sp>
    </p:spTree>
    <p:extLst>
      <p:ext uri="{BB962C8B-B14F-4D97-AF65-F5344CB8AC3E}">
        <p14:creationId xmlns:p14="http://schemas.microsoft.com/office/powerpoint/2010/main" val="3123047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Here we can see some updates to make a sentence clearer, perhaps a sentence that didn’t translate well or was unclear or vague, and this is a good edit.</a:t>
            </a:r>
          </a:p>
          <a:p>
            <a:pPr marL="457200"/>
            <a:endParaRPr lang="en-US" sz="1200" kern="1200" dirty="0">
              <a:solidFill>
                <a:srgbClr val="000000"/>
              </a:solidFill>
              <a:effectLst/>
              <a:latin typeface="Calibri"/>
              <a:cs typeface="Calibri"/>
            </a:endParaRPr>
          </a:p>
          <a:p>
            <a:pPr marL="457200"/>
            <a:r>
              <a:rPr lang="en-US" sz="1200" kern="1200" dirty="0">
                <a:solidFill>
                  <a:srgbClr val="000000"/>
                </a:solidFill>
                <a:effectLst/>
                <a:latin typeface="Calibri"/>
                <a:cs typeface="Calibri"/>
              </a:rPr>
              <a:t>If you’re trying to describe how something should change, simply making the change yourself is usually much easier … than trying to describe your contribution clearly.</a:t>
            </a:r>
            <a:r>
              <a:rPr lang="en-US" dirty="0">
                <a:solidFill>
                  <a:srgbClr val="000000"/>
                </a:solidFill>
                <a:latin typeface="Calibri"/>
                <a:cs typeface="Calibri"/>
              </a:rPr>
              <a:t> </a:t>
            </a:r>
          </a:p>
          <a:p>
            <a:pPr marL="457200"/>
            <a:r>
              <a:rPr lang="en-US" sz="1200" kern="1200" dirty="0">
                <a:solidFill>
                  <a:srgbClr val="000000"/>
                </a:solidFill>
                <a:effectLst/>
                <a:latin typeface="Calibri"/>
                <a:cs typeface="Calibri"/>
              </a:rPr>
              <a:t>&lt;click&gt;</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Again, if you want to make more changes to the file, you can create another commit to the pull request. Here’s another way. Simply click on the three dots icon here and click Edit file. Edit the same file, hit the big green button to submit another commit to the same branch, and it will be included in the same open pull request.</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But there’s an even more interactive, collaborative way to contribute to Pull Requests in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45</a:t>
            </a:fld>
            <a:endParaRPr lang="en-US"/>
          </a:p>
        </p:txBody>
      </p:sp>
    </p:spTree>
    <p:extLst>
      <p:ext uri="{BB962C8B-B14F-4D97-AF65-F5344CB8AC3E}">
        <p14:creationId xmlns:p14="http://schemas.microsoft.com/office/powerpoint/2010/main" val="2366425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panose="020F0502020204030204" pitchFamily="34" charset="0"/>
                <a:ea typeface="+mn-ea"/>
                <a:cs typeface="+mn-cs"/>
              </a:rPr>
              <a:t>I want to show this off because GitHub introduced this only in the past year or two, and these </a:t>
            </a:r>
            <a:r>
              <a:rPr lang="en-US" sz="1200" dirty="0"/>
              <a:t>the in-browser suggestions are a really easy way to collaborate on a PR. We do this internally between docs, product, and engineering teams at Microsoft regularly.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Minor edits can, like we talked about before, be suggested entirely within the browser. </a:t>
            </a:r>
            <a:r>
              <a:rPr lang="en-US" sz="1200" dirty="0">
                <a:latin typeface="Calibri" panose="020F0502020204030204" pitchFamily="34" charset="0"/>
              </a:rPr>
              <a:t>In an existing Pull Request, you can comment </a:t>
            </a:r>
            <a:r>
              <a:rPr lang="en-US" sz="1200" i="1" dirty="0">
                <a:latin typeface="Calibri" panose="020F0502020204030204" pitchFamily="34" charset="0"/>
              </a:rPr>
              <a:t>and suggest changes </a:t>
            </a:r>
            <a:r>
              <a:rPr lang="en-US" sz="1200" dirty="0">
                <a:latin typeface="Calibri" panose="020F0502020204030204" pitchFamily="34" charset="0"/>
              </a:rPr>
              <a:t>all in the browser!</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Or, instead of editing the whole file, you or anyone else, and I’ll repeat that, anyone else can join your effort to update the doc by contributing a suggestion. Here’s a gif walking through the example</a:t>
            </a:r>
          </a:p>
          <a:p>
            <a:pPr marL="0" marR="0" indent="0" algn="l" rtl="0" eaLnBrk="1" fontAlgn="auto" latinLnBrk="0" hangingPunct="1">
              <a:spcBef>
                <a:spcPts val="0"/>
              </a:spcBef>
              <a:spcAft>
                <a:spcPts val="0"/>
              </a:spcAft>
            </a:pPr>
            <a:endParaRPr lang="en-US" sz="1800" kern="1200" dirty="0">
              <a:solidFill>
                <a:srgbClr val="000000"/>
              </a:solidFill>
              <a:effectLst/>
              <a:latin typeface="Calibri" panose="020F0502020204030204" pitchFamily="34" charset="0"/>
              <a:ea typeface="+mn-ea"/>
              <a:cs typeface="+mn-cs"/>
            </a:endParaRPr>
          </a:p>
          <a:p>
            <a:pPr marL="0" marR="0" indent="0" algn="l" rtl="0" eaLnBrk="1" fontAlgn="auto"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I want to show this off because GitHub introduced this only in the past year or two, and these the in-browser suggestions are a really easy way to collaborate on a PR. We do this internally between docs, product, and engineering teams at Microsoft regularly. </a:t>
            </a:r>
            <a:endParaRPr lang="en-US" dirty="0">
              <a:effectLst/>
            </a:endParaRPr>
          </a:p>
          <a:p>
            <a:pPr marL="0" marR="0" indent="0" algn="l" rtl="0" eaLnBrk="1" fontAlgn="auto" latinLnBrk="0" hangingPunct="1">
              <a:spcBef>
                <a:spcPts val="0"/>
              </a:spcBef>
              <a:spcAft>
                <a:spcPts val="0"/>
              </a:spcAft>
            </a:pPr>
            <a:endParaRPr lang="en-US" sz="1800" kern="1200" dirty="0">
              <a:solidFill>
                <a:srgbClr val="000000"/>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Calibri" panose="020F0502020204030204" pitchFamily="34" charset="0"/>
                <a:ea typeface="+mn-ea"/>
                <a:cs typeface="+mn-cs"/>
              </a:rPr>
              <a:t>Minor edits can be suggested entirely within the browser. In an existing Pull Request, you can comment </a:t>
            </a:r>
            <a:r>
              <a:rPr lang="en-US" sz="1800" i="1" kern="1200" dirty="0">
                <a:solidFill>
                  <a:srgbClr val="000000"/>
                </a:solidFill>
                <a:effectLst/>
                <a:latin typeface="Calibri" panose="020F0502020204030204" pitchFamily="34" charset="0"/>
                <a:ea typeface="+mn-ea"/>
                <a:cs typeface="+mn-cs"/>
              </a:rPr>
              <a:t>and suggest changes </a:t>
            </a:r>
            <a:r>
              <a:rPr lang="en-US" sz="1800" kern="1200" dirty="0">
                <a:solidFill>
                  <a:srgbClr val="000000"/>
                </a:solidFill>
                <a:effectLst/>
                <a:latin typeface="Calibri" panose="020F0502020204030204" pitchFamily="34" charset="0"/>
                <a:ea typeface="+mn-ea"/>
                <a:cs typeface="+mn-cs"/>
              </a:rPr>
              <a:t>all in the browser! </a:t>
            </a:r>
            <a:r>
              <a:rPr lang="en-US" sz="1200" kern="1200" dirty="0">
                <a:solidFill>
                  <a:srgbClr val="000000"/>
                </a:solidFill>
                <a:effectLst/>
                <a:latin typeface="Calibri" panose="020F0502020204030204" pitchFamily="34" charset="0"/>
                <a:ea typeface="+mn-ea"/>
                <a:cs typeface="+mn-cs"/>
              </a:rPr>
              <a:t>You might see us make suggestions or changes to your Pull request this way.</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In the Files Changed tab of a PR, where you’re reviewing the line by line changes, select the blue plus button on any line number of changed code. Then select the “Add a suggestion” button that looks like a plus-minus box.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Now you’re editing the line or lines you’ve selected with the blue plus button. You can then submit this change to the actual author as a single comment, or, you can click the green “Start a review” button to make many different suggestions and comments, and submit them all at once. </a:t>
            </a:r>
          </a:p>
          <a:p>
            <a:pPr marL="457200" indent="0" algn="l" rtl="0" eaLnBrk="1" latinLnBrk="0" hangingPunct="1">
              <a:spcBef>
                <a:spcPts val="0"/>
              </a:spcBef>
              <a:spcAft>
                <a:spcPts val="0"/>
              </a:spcAft>
            </a:pPr>
            <a:endParaRPr lang="en-US" dirty="0">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46</a:t>
            </a:fld>
            <a:endParaRPr lang="en-US"/>
          </a:p>
        </p:txBody>
      </p:sp>
    </p:spTree>
    <p:extLst>
      <p:ext uri="{BB962C8B-B14F-4D97-AF65-F5344CB8AC3E}">
        <p14:creationId xmlns:p14="http://schemas.microsoft.com/office/powerpoint/2010/main" val="1179817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view of the blue plus button in action, this time editing multiple 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All this makes it easy to collaborate with doc authors and reviewers entirely within GitHub.com.</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panose="020F0502020204030204" pitchFamily="34" charset="0"/>
                <a:ea typeface="+mn-ea"/>
                <a:cs typeface="+mn-cs"/>
              </a:rPr>
              <a:t>After you’ve submitted your PR and you’re happy with the changes, and you can sit back, we got it from here and will let you know if we have more questions, or have a status update.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47</a:t>
            </a:fld>
            <a:endParaRPr lang="en-US"/>
          </a:p>
        </p:txBody>
      </p:sp>
    </p:spTree>
    <p:extLst>
      <p:ext uri="{BB962C8B-B14F-4D97-AF65-F5344CB8AC3E}">
        <p14:creationId xmlns:p14="http://schemas.microsoft.com/office/powerpoint/2010/main" val="2582350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Eventually, someone, usually the content developer or the author of the article, writes “#sign-off” in the Pull Request comments. The #sign-off comment starts a process behind the scenes. More information will show up in the PR log. If it’s small enough and qualifies based on a few different criteria, it might just quickly and automatically merge into the branch…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But, commonly, depending on the amount of change and some other factors, a human editor will review and merge the pull request. This is someone non-technical who will review for compliance and style.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Once merged, the doc will be published live on the Learn.Microsoft.com website twice a day, usually around 10AM or 3PM pacific time, though the exact timing varies. Some repos have a third publishing window overnight around 4AM Pacific.</a:t>
            </a:r>
          </a:p>
        </p:txBody>
      </p:sp>
      <p:sp>
        <p:nvSpPr>
          <p:cNvPr id="4" name="Slide Number Placeholder 3"/>
          <p:cNvSpPr>
            <a:spLocks noGrp="1"/>
          </p:cNvSpPr>
          <p:nvPr>
            <p:ph type="sldNum" sz="quarter" idx="5"/>
          </p:nvPr>
        </p:nvSpPr>
        <p:spPr/>
        <p:txBody>
          <a:bodyPr/>
          <a:lstStyle/>
          <a:p>
            <a:fld id="{695A3CD2-1055-4A09-BE8D-9998B2DD1F94}" type="slidenum">
              <a:rPr lang="en-US" smtClean="0"/>
              <a:t>48</a:t>
            </a:fld>
            <a:endParaRPr lang="en-US"/>
          </a:p>
        </p:txBody>
      </p:sp>
    </p:spTree>
    <p:extLst>
      <p:ext uri="{BB962C8B-B14F-4D97-AF65-F5344CB8AC3E}">
        <p14:creationId xmlns:p14="http://schemas.microsoft.com/office/powerpoint/2010/main" val="2283857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dirty="0"/>
              <a:t>If you contributed via a Pull Request, and we merge your commit into the document, you’ll get mentioned in the contributors popup, with your GitHub profile pic and a link! The folks listed here are both inside Microsoft and external that submitted commits to an article. </a:t>
            </a:r>
          </a:p>
          <a:p>
            <a:pPr marL="0" indent="0">
              <a:buNone/>
            </a:pPr>
            <a:endParaRPr lang="en-US" sz="4000" u="none" dirty="0"/>
          </a:p>
          <a:p>
            <a:pPr marL="0" indent="0">
              <a:buNone/>
            </a:pPr>
            <a:r>
              <a:rPr lang="en-US" sz="4000" dirty="0"/>
              <a:t>Worth mentioning that if you start a PR, even if we close it and pull in your commits with a different PR, you would still be recognized here. </a:t>
            </a:r>
          </a:p>
          <a:p>
            <a:pPr marL="0" indent="0">
              <a:buNone/>
            </a:pPr>
            <a:endParaRPr lang="en-US" sz="4000" dirty="0"/>
          </a:p>
          <a:p>
            <a:pPr marL="0" indent="0">
              <a:buNone/>
            </a:pPr>
            <a:r>
              <a:rPr lang="en-US" sz="4000" dirty="0"/>
              <a:t>Also these contributions can be a part of your MVP application or renewal activity, though a fair warning that yes, these contributions are examined for quality as well as quantity, so they won’t weigh as heavily contributions to punctuation or capitalization as they would contributions to actual technical content.</a:t>
            </a:r>
          </a:p>
        </p:txBody>
      </p:sp>
      <p:sp>
        <p:nvSpPr>
          <p:cNvPr id="4" name="Slide Number Placeholder 3"/>
          <p:cNvSpPr>
            <a:spLocks noGrp="1"/>
          </p:cNvSpPr>
          <p:nvPr>
            <p:ph type="sldNum" sz="quarter" idx="5"/>
          </p:nvPr>
        </p:nvSpPr>
        <p:spPr/>
        <p:txBody>
          <a:bodyPr/>
          <a:lstStyle/>
          <a:p>
            <a:fld id="{695A3CD2-1055-4A09-BE8D-9998B2DD1F94}" type="slidenum">
              <a:rPr lang="en-US" smtClean="0"/>
              <a:t>49</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get your mind going with a bunch of ideas of how to contribute to Learn content, and then we’ll talk about the Learn editor.</a:t>
            </a:r>
          </a:p>
          <a:p>
            <a:r>
              <a:rPr lang="en-US" sz="1200" dirty="0">
                <a:latin typeface="+mn-lt"/>
              </a:rPr>
              <a:t>Keep these ideas in mind for ways to contribute content and engagement in Microsoft Learn.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this contributes to your Microsoft MVP activity report and is looked at qualitatively, not quantitatively.</a:t>
            </a:r>
          </a:p>
          <a:p>
            <a:endParaRPr lang="en-US" sz="1200" dirty="0">
              <a:latin typeface="+mn-lt"/>
            </a:endParaRPr>
          </a:p>
          <a:p>
            <a:endParaRPr lang="en-US" sz="1200" dirty="0">
              <a:latin typeface="+mn-lt"/>
            </a:endParaRPr>
          </a:p>
          <a:p>
            <a:r>
              <a:rPr lang="en-US" sz="1200" dirty="0">
                <a:latin typeface="+mn-lt"/>
              </a:rPr>
              <a:t>&lt;click for animation of each bullet&gt;</a:t>
            </a:r>
          </a:p>
          <a:p>
            <a:pPr rtl="0">
              <a:buFont typeface="Arial" panose="020B0604020202020204" pitchFamily="34" charset="0"/>
              <a:buChar char="•"/>
            </a:pPr>
            <a:r>
              <a:rPr lang="en-US" dirty="0"/>
              <a:t> Contribute to Microsoft Q&amp;A by responding or updating answers with better solutions.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Create and socialize your public Collections in Learn, where you gather up docs, Learn modules, Q&amp;A answers, and external links on a topic. This can then be shared publicly, on social media or your blog, or as possible recommended learning solutions in Microsoft Q&amp;A and other online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This was just introduced, you can create a Plan of existing modules to assemble together Learn modules. For example, the Learn training needed for a given job, project, or certification. You can put together a learning plan, then others can </a:t>
            </a:r>
            <a:r>
              <a:rPr lang="en-US" b="0" i="0" dirty="0">
                <a:solidFill>
                  <a:srgbClr val="161616"/>
                </a:solidFill>
                <a:effectLst/>
                <a:highlight>
                  <a:srgbClr val="FFFFFF"/>
                </a:highlight>
                <a:latin typeface="Segoe UI" panose="020B0502040204020203" pitchFamily="34" charset="0"/>
              </a:rPr>
              <a:t>sign up and track their own progress through in-built reporting functionality and emails notifications. As a manager or team lead, you could assign Learn modules and track your team’s progress. Already there are official Microsoft-developed learning plans for a variety of career paths on the Learn site. (https://learn.microsoft.</a:t>
            </a:r>
            <a:r>
              <a:rPr lang="en-US" b="0" i="0">
                <a:solidFill>
                  <a:srgbClr val="161616"/>
                </a:solidFill>
                <a:effectLst/>
                <a:highlight>
                  <a:srgbClr val="FFFFFF"/>
                </a:highlight>
                <a:latin typeface="Segoe UI" panose="020B0502040204020203" pitchFamily="34" charset="0"/>
              </a:rPr>
              <a:t>com/training</a:t>
            </a:r>
            <a:r>
              <a:rPr lang="en-US" b="0" i="0" dirty="0">
                <a:solidFill>
                  <a:srgbClr val="161616"/>
                </a:solidFill>
                <a:effectLst/>
                <a:highlight>
                  <a:srgbClr val="FFFFFF"/>
                </a:highlight>
                <a:latin typeface="Segoe UI" panose="020B0502040204020203" pitchFamily="34" charset="0"/>
              </a:rPr>
              <a:t>/career-paths/)</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Those custom Learn collections or plans you create can become the target for a cloud skills challenge. That new collection on a specific topic can gamify learning with the individual or team goal of completing a custom list of learning material. Cloud skills challenge have a leader board and can be a fun way to challenge your social networks, your customers, or your technical communities to a learning goal.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Finally, what we’re talking about today,  how you’d interact with me and the rest of the database docs team, is contributing via open-source docs on GitHub.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More info: https://learn.microsoft.com/training/support/plans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671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you to contribute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2505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If you're not sure how it should change, give it a shot. If it’s not quite right, or formatted perfectly, don’t worry! We’ll adjust, but at least it gets fixed! Don’t be afraid to submit a pull request. Here’s some other notes to ease your anxiety and put you at 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For images, graphics, charts, etc., we have designers to use to get images updated in a standardized way. No need to edit images yourself, though you could make suggestions to image updates along with alt text changes within the markdown, for example, via a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Finally, we get it, capitalization is tough, (</a:t>
            </a:r>
            <a:r>
              <a:rPr lang="en-US" sz="4000" dirty="0" err="1"/>
              <a:t>spongebob</a:t>
            </a:r>
            <a:r>
              <a:rPr lang="en-US" sz="4000" dirty="0"/>
              <a:t> font). The c</a:t>
            </a:r>
            <a:r>
              <a:rPr lang="en-US" sz="9600" dirty="0"/>
              <a:t>apitalization of various features and products inside Microsoft is one of the most nuanced bits there is about publishing. Marketing usually wins these arguments, regardless of how a product documentation evolved throughout its development process.</a:t>
            </a:r>
          </a:p>
          <a:p>
            <a:pPr>
              <a:defRPr/>
            </a:pPr>
            <a:r>
              <a:rPr lang="en-US" sz="7200" dirty="0">
                <a:latin typeface="Calibri"/>
                <a:cs typeface="Calibri"/>
              </a:rPr>
              <a:t>We sometimes get</a:t>
            </a:r>
            <a:r>
              <a:rPr lang="en-US" sz="7200" dirty="0">
                <a:effectLst/>
                <a:latin typeface="Calibri"/>
                <a:cs typeface="Calibri"/>
              </a:rPr>
              <a:t> big </a:t>
            </a:r>
            <a:r>
              <a:rPr lang="en-US" sz="7200" dirty="0">
                <a:latin typeface="Calibri"/>
                <a:cs typeface="Calibri"/>
              </a:rPr>
              <a:t>PRs</a:t>
            </a:r>
            <a:r>
              <a:rPr lang="en-US" sz="7200" dirty="0">
                <a:effectLst/>
                <a:latin typeface="Calibri"/>
                <a:cs typeface="Calibri"/>
              </a:rPr>
              <a:t> </a:t>
            </a:r>
            <a:r>
              <a:rPr lang="en-US" sz="7200" dirty="0">
                <a:latin typeface="Calibri"/>
                <a:cs typeface="Calibri"/>
              </a:rPr>
              <a:t>that </a:t>
            </a:r>
            <a:r>
              <a:rPr lang="en-US" sz="7200" dirty="0">
                <a:effectLst/>
                <a:latin typeface="Calibri"/>
                <a:cs typeface="Calibri"/>
              </a:rPr>
              <a:t>come thru to make a lot of capitalization changes that were </a:t>
            </a:r>
            <a:r>
              <a:rPr lang="en-US" sz="7200" dirty="0">
                <a:latin typeface="Calibri"/>
                <a:cs typeface="Calibri"/>
              </a:rPr>
              <a:t>well intended, but misguided. The</a:t>
            </a:r>
            <a:r>
              <a:rPr lang="en-US" sz="7200" dirty="0">
                <a:effectLst/>
                <a:latin typeface="Calibri"/>
                <a:cs typeface="Calibri"/>
              </a:rPr>
              <a:t> task is tricky enough when you have information directly from the inside sources, </a:t>
            </a:r>
            <a:r>
              <a:rPr lang="en-US" sz="7200" dirty="0">
                <a:latin typeface="Calibri"/>
                <a:cs typeface="Calibri"/>
              </a:rPr>
              <a:t>so we’ll</a:t>
            </a:r>
            <a:r>
              <a:rPr lang="en-US" sz="7200" dirty="0">
                <a:effectLst/>
                <a:latin typeface="Calibri"/>
                <a:cs typeface="Calibri"/>
              </a:rPr>
              <a:t> handle that part</a:t>
            </a:r>
            <a:r>
              <a:rPr lang="en-US" sz="7200" dirty="0">
                <a:latin typeface="Calibri"/>
                <a:cs typeface="Calibri"/>
              </a:rPr>
              <a:t> of the docs</a:t>
            </a:r>
            <a:r>
              <a:rPr lang="en-US" sz="7200" dirty="0">
                <a:effectLst/>
                <a:latin typeface="Calibri"/>
                <a:cs typeface="Calibri"/>
              </a:rPr>
              <a:t>. </a:t>
            </a:r>
          </a:p>
          <a:p>
            <a:pPr>
              <a:defRPr/>
            </a:pPr>
            <a:r>
              <a:rPr lang="en-US" sz="7200" dirty="0">
                <a:effectLst/>
                <a:latin typeface="Calibri"/>
                <a:cs typeface="Calibri"/>
              </a:rPr>
              <a:t>Yes, if you spot inconsistencies between marketing content and documentation content and training content, we’re regularly discussing and working on that stuff internally, and don’t be afraid to point something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Calibri" panose="020F0502020204030204" pitchFamily="34" charset="0"/>
              </a:rPr>
              <a:t>For example, product names and feature names are trickiest when a generic word is in the product name. Just because we have a product called Azure SQL Database, doesn’t meant that every word Database is now capitalized. Or the product Azure Functions, versus, a function. Try to remember that when you go to Taco Time, you order a taco, not a Taco.</a:t>
            </a:r>
            <a:endParaRPr lang="en-US" sz="9600" dirty="0">
              <a:effectLst/>
              <a:latin typeface="Calibri" panose="020F0502020204030204" pitchFamily="34" charset="0"/>
            </a:endParaRPr>
          </a:p>
          <a:p>
            <a:pPr marL="685800" marR="0">
              <a:spcBef>
                <a:spcPts val="0"/>
              </a:spcBef>
              <a:spcAft>
                <a:spcPts val="0"/>
              </a:spcAft>
            </a:pPr>
            <a:r>
              <a:rPr lang="en-US" sz="7200" dirty="0">
                <a:effectLst/>
                <a:latin typeface="Calibri" panose="020F0502020204030204" pitchFamily="34" charset="0"/>
              </a:rPr>
              <a:t>This is even more difficult for our international partners and customers, </a:t>
            </a:r>
            <a:r>
              <a:rPr lang="en-US" sz="9600" b="0" i="0" dirty="0">
                <a:solidFill>
                  <a:srgbClr val="171717"/>
                </a:solidFill>
                <a:effectLst/>
                <a:latin typeface="Segoe UI" panose="020B0502040204020203" pitchFamily="34" charset="0"/>
              </a:rPr>
              <a:t>because capitalization often means a product or service name shouldn't be translated or should be translated in a specific way, but the lower case common noun of the same term should be translated. Translation is difficult enough, so it’s important we get this right, and inconsistency in capitalization confuses translators and customers.</a:t>
            </a:r>
            <a:endParaRPr lang="en-US" sz="7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When it comes to comments in code, those are great, but code isn’t translated into dozens of languages. So Docs must to explain code outside of the code snippet. If you see code that isn’t properly explains outside the code snippet, that’s a good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When it comes to grammar, and style, and capitalization, and code comments and everything else we’ve talked about, remember the core goals of our brand voice: Above all, be </a:t>
            </a:r>
            <a:r>
              <a:rPr lang="en-US" sz="9600" b="0" i="0" dirty="0">
                <a:solidFill>
                  <a:srgbClr val="000000"/>
                </a:solidFill>
                <a:effectLst/>
                <a:latin typeface="Segoe UI" panose="020B0502040204020203" pitchFamily="34" charset="0"/>
              </a:rPr>
              <a:t>simple and human. Don’t be too </a:t>
            </a:r>
            <a:r>
              <a:rPr lang="en-US" sz="9600" b="0" i="0" u="sng" dirty="0">
                <a:solidFill>
                  <a:srgbClr val="000000"/>
                </a:solidFill>
                <a:effectLst/>
                <a:latin typeface="Segoe UI" panose="020B0502040204020203" pitchFamily="34" charset="0"/>
              </a:rPr>
              <a:t>in</a:t>
            </a:r>
            <a:r>
              <a:rPr lang="en-US" sz="9600" b="0" i="0" dirty="0">
                <a:solidFill>
                  <a:srgbClr val="000000"/>
                </a:solidFill>
                <a:effectLst/>
                <a:latin typeface="Segoe UI" panose="020B0502040204020203" pitchFamily="34" charset="0"/>
              </a:rPr>
              <a:t>formal, but use common word choices, stay away from jargon or extremely technical terms, even if they are technically accurate. Let’s make sure we’re writing docs that are helpful and approachable.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If we can do better to meet that goal, let us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dirty="0"/>
          </a:p>
        </p:txBody>
      </p:sp>
      <p:sp>
        <p:nvSpPr>
          <p:cNvPr id="4" name="Slide Number Placeholder 3"/>
          <p:cNvSpPr>
            <a:spLocks noGrp="1"/>
          </p:cNvSpPr>
          <p:nvPr>
            <p:ph type="sldNum" sz="quarter" idx="5"/>
          </p:nvPr>
        </p:nvSpPr>
        <p:spPr/>
        <p:txBody>
          <a:bodyPr/>
          <a:lstStyle/>
          <a:p>
            <a:fld id="{695A3CD2-1055-4A09-BE8D-9998B2DD1F94}" type="slidenum">
              <a:rPr lang="en-US" smtClean="0"/>
              <a:t>51</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bit about contributions for localization issues, such as a translation issue in our localized versions.</a:t>
            </a:r>
          </a:p>
          <a:p>
            <a:endParaRPr lang="en-US" dirty="0"/>
          </a:p>
          <a:p>
            <a:r>
              <a:rPr lang="en-US" dirty="0"/>
              <a:t>If you’ve got a translation issue to raise, those are submitted by Microsoft 365 Form. Submit your feedback in any language to this form, it will be translated and routed to the correct localization team.</a:t>
            </a:r>
            <a:r>
              <a:rPr lang="en-US" b="0" i="0" dirty="0">
                <a:solidFill>
                  <a:srgbClr val="171717"/>
                </a:solidFill>
                <a:effectLst/>
                <a:latin typeface="Segoe UI" panose="020B0502040204020203" pitchFamily="34" charset="0"/>
              </a:rPr>
              <a:t> Per the localization team, the feedback will be triaged within 24 hours during working days, and if valid, fixed within 1-2 weeks.</a:t>
            </a:r>
            <a:endParaRPr lang="en-US" dirty="0"/>
          </a:p>
          <a:p>
            <a:endParaRPr lang="en-US" dirty="0"/>
          </a:p>
          <a:p>
            <a:r>
              <a:rPr lang="en-US" dirty="0"/>
              <a:t>If you’ve got a technical issue with an article, and you’re most comfortable submitting your issue in another language, no problem. Instead of creating a Pull Request in English, you can use that same form, it will be translated, and then passed on to the proper content teams, like our SQL Docs team.</a:t>
            </a:r>
          </a:p>
          <a:p>
            <a:endParaRPr lang="en-US" dirty="0"/>
          </a:p>
          <a:p>
            <a:r>
              <a:rPr lang="en-US" dirty="0"/>
              <a:t>Either way, thanks for contributing to making Microsoft Docs better for everyone, everywhere.</a:t>
            </a:r>
          </a:p>
        </p:txBody>
      </p:sp>
      <p:sp>
        <p:nvSpPr>
          <p:cNvPr id="4" name="Slide Number Placeholder 3"/>
          <p:cNvSpPr>
            <a:spLocks noGrp="1"/>
          </p:cNvSpPr>
          <p:nvPr>
            <p:ph type="sldNum" sz="quarter" idx="5"/>
          </p:nvPr>
        </p:nvSpPr>
        <p:spPr/>
        <p:txBody>
          <a:bodyPr/>
          <a:lstStyle/>
          <a:p>
            <a:fld id="{695A3CD2-1055-4A09-BE8D-9998B2DD1F94}" type="slidenum">
              <a:rPr lang="en-US" smtClean="0"/>
              <a:t>52</a:t>
            </a:fld>
            <a:endParaRPr lang="en-US"/>
          </a:p>
        </p:txBody>
      </p:sp>
    </p:spTree>
    <p:extLst>
      <p:ext uri="{BB962C8B-B14F-4D97-AF65-F5344CB8AC3E}">
        <p14:creationId xmlns:p14="http://schemas.microsoft.com/office/powerpoint/2010/main" val="3048867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53</a:t>
            </a:fld>
            <a:endParaRPr lang="en-US"/>
          </a:p>
        </p:txBody>
      </p:sp>
    </p:spTree>
    <p:extLst>
      <p:ext uri="{BB962C8B-B14F-4D97-AF65-F5344CB8AC3E}">
        <p14:creationId xmlns:p14="http://schemas.microsoft.com/office/powerpoint/2010/main" val="23940250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most Microsoft Docs are edited in Markdown. We spend most of our time using Visual Studio Code or Azure Data Studio to edit them. </a:t>
            </a:r>
            <a:r>
              <a:rPr lang="en-US" sz="1200" dirty="0"/>
              <a:t>We have other tools to help with automated link checking, syntax formatting, bulk updates, and a series of include files to tokenize things like product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a rich set of metadata for each article. We do pay attention to how articles perform in terms of Search Engine Optimization and traffic patterns and trends, all driven through Azure Analytics and Kusto queries. We try to improve poorly performing articles. We use many metrics to track the performance of an article including, for example, if you copy text from the article, that’s good! Or if you click through, scroll, dwell, the same kind of metrics that any website uses these days to measure how effective the web page is, without capturing any personal information or wider tracking information. Most of our decisions with docs and docs layouts are data driven, when we we’ve driven better engagement and more useful docs, we try to follow that lead.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big article updates we have systems to handle release branches – for when we want to work on documentation for months and then release a new product all at once, like during an Ignite keynote. Many of these strategies aren’t far off from what developers use to release software all at once, and use the same tools. Happy to answer any questions about that, but moving on to some basics of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54</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behind the scenes of how Microsoft Docs works in GitHub, where all Microsoft Documentation is managed. If you are new to Git and don’t understand this don’t worry, as we’ll explain, to contributors in the community, all this is managed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55</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repository, like azure-docs, is where the source is housed and where the website engine pulls markdown to present the live pictures to you in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A fork is a copy of the repo associated to your account up in GitHub. We each have created forks of the repo in our GitHub accounts. This is created for you in GitHub with a single click of a big green button the first time you need it.</a:t>
            </a:r>
          </a:p>
          <a:p>
            <a:pPr>
              <a:defRPr/>
            </a:pPr>
            <a:r>
              <a:rPr lang="en-US" dirty="0"/>
              <a:t>&lt;click&gt;</a:t>
            </a:r>
          </a:p>
          <a:p>
            <a:pPr>
              <a:defRPr/>
            </a:pPr>
            <a:r>
              <a:rPr lang="en-US" dirty="0"/>
              <a:t>To tell the two apart, a common convention is to reference your remote fork as Origin, and the codebase you eventually push to called Upstream. These are called Remote names or Remotes, and these are just common naming conventions, you can choose any name. You’ll have an origin and an upstream for each repo you work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A clone is a copy of a fork brought down locally, the files copied on to your workstation, so you can make edits.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When you go to make changes to a file, or to add or remove files, you’ll create a working branch that is relevant to the chunk of changes you’ll be making. You want a branch to contain only the changes for a specific feature or issue you’re addressing, so that it can be treated as a block of changes to go back up the stream.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work goes into a branch, here the branch is "fix-issue" with the iso date appended to the front. When you’re done, first, you commit the branch locally to your own clone on your workstation.</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you push a branch, and all the commits for it, to your Origin in GitHub.com, the fork of the code in your GitHub account.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Then, you create a Pull Request. A pull request is a comparison between two branches. Here, you ask a </a:t>
            </a:r>
            <a:r>
              <a:rPr lang="en-US" dirty="0" err="1"/>
              <a:t>MicrosoftDocs</a:t>
            </a:r>
            <a:r>
              <a:rPr lang="en-US" dirty="0"/>
              <a:t> repository branch to accept commits from your repository’s branch, so that your changes can be merged from your Fork into the repo’s main branch.</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56</a:t>
            </a:fld>
            <a:endParaRPr lang="en-US"/>
          </a:p>
        </p:txBody>
      </p:sp>
    </p:spTree>
    <p:extLst>
      <p:ext uri="{BB962C8B-B14F-4D97-AF65-F5344CB8AC3E}">
        <p14:creationId xmlns:p14="http://schemas.microsoft.com/office/powerpoint/2010/main" val="29487829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To explain things a little closer to the reality of how we work internally, we actually have two repositories in the </a:t>
            </a:r>
            <a:r>
              <a:rPr lang="en-US" dirty="0" err="1"/>
              <a:t>MicrosoftDocs</a:t>
            </a:r>
            <a:r>
              <a:rPr lang="en-US" dirty="0"/>
              <a:t> account.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azure-docs repository drives the website, but like true professionals, we don’t develop against production!</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only develop in the Preview repository, which is not visible to the public, and allows us to work in and Preview the merged state of our changes in the actual live repository. This build process to the live website occurs usually twice a day and is gated by a team of build reviewers.</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when you submit Pull Requests, you don’t have to worry about that, your workflow and all the validation necessary occurs inside the public azure-docs repo.</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again, this same Docs as Code pattern applies to any Microsoft technology repo in Microsoft Docs. Any questions about how this works?</a:t>
            </a:r>
            <a:endParaRPr lang="en-US" dirty="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57</a:t>
            </a:fld>
            <a:endParaRPr lang="en-US"/>
          </a:p>
        </p:txBody>
      </p:sp>
    </p:spTree>
    <p:extLst>
      <p:ext uri="{BB962C8B-B14F-4D97-AF65-F5344CB8AC3E}">
        <p14:creationId xmlns:p14="http://schemas.microsoft.com/office/powerpoint/2010/main" val="4037754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you can contribute through GitHub.com entirely in the browser with nothing to download, but if you’re interested in learning more about Git and GitHub, here are some great resources from Microsoft Learn.</a:t>
            </a:r>
          </a:p>
        </p:txBody>
      </p:sp>
      <p:sp>
        <p:nvSpPr>
          <p:cNvPr id="4" name="Slide Number Placeholder 3"/>
          <p:cNvSpPr>
            <a:spLocks noGrp="1"/>
          </p:cNvSpPr>
          <p:nvPr>
            <p:ph type="sldNum" sz="quarter" idx="5"/>
          </p:nvPr>
        </p:nvSpPr>
        <p:spPr/>
        <p:txBody>
          <a:bodyPr/>
          <a:lstStyle/>
          <a:p>
            <a:fld id="{695A3CD2-1055-4A09-BE8D-9998B2DD1F94}" type="slidenum">
              <a:rPr lang="en-US" smtClean="0"/>
              <a:t>58</a:t>
            </a:fld>
            <a:endParaRPr lang="en-US"/>
          </a:p>
        </p:txBody>
      </p:sp>
    </p:spTree>
    <p:extLst>
      <p:ext uri="{BB962C8B-B14F-4D97-AF65-F5344CB8AC3E}">
        <p14:creationId xmlns:p14="http://schemas.microsoft.com/office/powerpoint/2010/main" val="31412462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59</a:t>
            </a:fld>
            <a:endParaRPr lang="en-US"/>
          </a:p>
        </p:txBody>
      </p:sp>
    </p:spTree>
    <p:extLst>
      <p:ext uri="{BB962C8B-B14F-4D97-AF65-F5344CB8AC3E}">
        <p14:creationId xmlns:p14="http://schemas.microsoft.com/office/powerpoint/2010/main" val="423427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contribute to Microsoft Docs specifically?</a:t>
            </a:r>
          </a:p>
          <a:p>
            <a:endParaRPr lang="en-US" sz="1200" dirty="0">
              <a:latin typeface="+mn-lt"/>
            </a:endParaRPr>
          </a:p>
          <a:p>
            <a:r>
              <a:rPr lang="en-US" sz="1200" dirty="0">
                <a:latin typeface="+mn-lt"/>
              </a:rPr>
              <a:t>There’s actually quite a few reasons we hope will appeal to your time and effort.</a:t>
            </a:r>
          </a:p>
          <a:p>
            <a:endParaRPr lang="en-US" sz="1200" dirty="0">
              <a:latin typeface="+mn-lt"/>
            </a:endParaRPr>
          </a:p>
          <a:p>
            <a:r>
              <a:rPr lang="en-US" sz="1200" dirty="0">
                <a:latin typeface="+mn-lt"/>
              </a:rPr>
              <a:t>&lt;click for animation of each bullet&gt;</a:t>
            </a:r>
          </a:p>
          <a:p>
            <a:pPr rtl="0">
              <a:buFont typeface="Arial" panose="020B0604020202020204" pitchFamily="34" charset="0"/>
              <a:buChar char="•"/>
            </a:pPr>
            <a:r>
              <a:rPr lang="en-US" dirty="0"/>
              <a:t> Identify opportunities to improve Docs to prevent common design mistakes and your own lessons learned that would help others.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NOTEs and CAUTIONs bubbles, or add or expand on existing sample scripts, perhaps with a helpful comment here or explanation there.</a:t>
            </a:r>
          </a:p>
          <a:p>
            <a:pPr rtl="0">
              <a:buFont typeface="Arial" panose="020B0604020202020204" pitchFamily="34" charset="0"/>
              <a:buNone/>
            </a:pPr>
            <a:endParaRPr lang="en-US" dirty="0"/>
          </a:p>
          <a:p>
            <a:pPr rtl="0">
              <a:buFont typeface="Arial" panose="020B0604020202020204" pitchFamily="34" charset="0"/>
              <a:buNone/>
            </a:pPr>
            <a:r>
              <a:rPr lang="en-US" dirty="0"/>
              <a:t>How about more internal benefits for you in your career? By contributing to Docs, you’ll get opportunities to:</a:t>
            </a:r>
          </a:p>
          <a:p>
            <a:pPr rtl="0">
              <a:buFont typeface="Arial" panose="020B0604020202020204" pitchFamily="34" charset="0"/>
              <a:buChar char="•"/>
            </a:pPr>
            <a:r>
              <a:rPr lang="en-US" dirty="0"/>
              <a:t> Show your manager contributions to your product area and career, perhaps demonstrate leadership in a technical area. If you’re a consultant, show your clients.</a:t>
            </a:r>
          </a:p>
          <a:p>
            <a:pPr rtl="0">
              <a:buFont typeface="Arial" panose="020B0604020202020204" pitchFamily="34" charset="0"/>
              <a:buChar char="•"/>
            </a:pPr>
            <a:r>
              <a:rPr lang="en-US" dirty="0"/>
              <a:t> Get your name known to the content developers and program managers of your area of expertise, and be a resource to them. We know who our favorite external contributors are through their GitHub contributions, usually by name. </a:t>
            </a:r>
          </a:p>
          <a:p>
            <a:pPr rtl="0">
              <a:buFont typeface="Arial" panose="020B0604020202020204" pitchFamily="34" charset="0"/>
              <a:buChar char="•"/>
            </a:pPr>
            <a:r>
              <a:rPr lang="en-US" dirty="0"/>
              <a:t> Establish your personal brand for MVP recognition and as a contributor, if not an expert, in your area. </a:t>
            </a:r>
          </a:p>
          <a:p>
            <a:pPr rtl="0">
              <a:buFont typeface="Arial" panose="020B0604020202020204" pitchFamily="34" charset="0"/>
              <a:buChar char="•"/>
            </a:pPr>
            <a:r>
              <a:rPr lang="en-US" dirty="0"/>
              <a:t> Finally, inside Learn we have a team that has started has a series of contributor spotlights, where we interview both internal and external Docs contributors who have been going above and beyond to contribute to Microsoft Docs, for example</a:t>
            </a:r>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6714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credit, some important news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use approved AI to write content, and there are approved AI services to use and some not approved, we need to add a metadata tag to the article to properly and ethically acknowledge this. This is already live in public and is not optional. The top link there is the Contributor Guide link to </a:t>
            </a:r>
            <a:r>
              <a:rPr lang="en-US" b="1" i="0" dirty="0">
                <a:solidFill>
                  <a:srgbClr val="161616"/>
                </a:solidFill>
                <a:effectLst/>
                <a:latin typeface="Segoe UI" panose="020B0502040204020203" pitchFamily="34" charset="0"/>
              </a:rPr>
              <a:t>Publish AI-generated content and code samples.</a:t>
            </a:r>
          </a:p>
        </p:txBody>
      </p:sp>
      <p:sp>
        <p:nvSpPr>
          <p:cNvPr id="4" name="Slide Number Placeholder 3"/>
          <p:cNvSpPr>
            <a:spLocks noGrp="1"/>
          </p:cNvSpPr>
          <p:nvPr>
            <p:ph type="sldNum" sz="quarter" idx="5"/>
          </p:nvPr>
        </p:nvSpPr>
        <p:spPr/>
        <p:txBody>
          <a:bodyPr/>
          <a:lstStyle/>
          <a:p>
            <a:fld id="{695A3CD2-1055-4A09-BE8D-9998B2DD1F94}" type="slidenum">
              <a:rPr lang="en-US" smtClean="0"/>
              <a:t>60</a:t>
            </a:fld>
            <a:endParaRPr lang="en-US"/>
          </a:p>
        </p:txBody>
      </p:sp>
    </p:spTree>
    <p:extLst>
      <p:ext uri="{BB962C8B-B14F-4D97-AF65-F5344CB8AC3E}">
        <p14:creationId xmlns:p14="http://schemas.microsoft.com/office/powerpoint/2010/main" val="30662865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In this way y</a:t>
            </a:r>
            <a:r>
              <a:rPr lang="en-US" sz="9600" dirty="0">
                <a:solidFill>
                  <a:srgbClr val="161616"/>
                </a:solidFill>
                <a:latin typeface="Segoe UI" panose="020B0502040204020203" pitchFamily="34" charset="0"/>
              </a:rPr>
              <a:t>our Learn profile can serve as a </a:t>
            </a:r>
            <a:r>
              <a:rPr lang="en-US" sz="9600" b="1" dirty="0">
                <a:solidFill>
                  <a:srgbClr val="161616"/>
                </a:solidFill>
                <a:latin typeface="Segoe UI" panose="020B0502040204020203" pitchFamily="34" charset="0"/>
              </a:rPr>
              <a:t>digital resume</a:t>
            </a:r>
            <a:r>
              <a:rPr lang="en-US" sz="9600" dirty="0">
                <a:solidFill>
                  <a:srgbClr val="161616"/>
                </a:solidFill>
                <a:latin typeface="Segoe UI" panose="020B0502040204020203" pitchFamily="34" charset="0"/>
              </a:rPr>
              <a:t> and </a:t>
            </a:r>
            <a:r>
              <a:rPr lang="en-US" sz="9600" b="1" dirty="0">
                <a:solidFill>
                  <a:srgbClr val="161616"/>
                </a:solidFill>
                <a:latin typeface="Segoe UI" panose="020B0502040204020203" pitchFamily="34" charset="0"/>
              </a:rPr>
              <a:t>proof of skills</a:t>
            </a:r>
            <a:r>
              <a:rPr lang="en-US" sz="9600" dirty="0">
                <a:solidFill>
                  <a:srgbClr val="161616"/>
                </a:solidFill>
                <a:latin typeface="Segoe UI" panose="020B0502040204020203" pitchFamily="34" charset="0"/>
              </a:rPr>
              <a:t>.</a:t>
            </a:r>
            <a:endParaRPr lang="en-US" sz="9600" dirty="0"/>
          </a:p>
          <a:p>
            <a:pPr algn="l">
              <a:buFont typeface="+mj-lt"/>
              <a:buNone/>
            </a:pPr>
            <a:endParaRPr lang="en-US" sz="9600" b="0" i="0" dirty="0">
              <a:solidFill>
                <a:srgbClr val="161616"/>
              </a:solidFill>
              <a:effectLst/>
              <a:latin typeface="Segoe UI" panose="020B0502040204020203" pitchFamily="34" charset="0"/>
            </a:endParaRPr>
          </a:p>
          <a:p>
            <a:pPr algn="l">
              <a:buFont typeface="+mj-lt"/>
              <a:buNone/>
            </a:pPr>
            <a:r>
              <a:rPr lang="en-US" sz="9600" b="0" i="0" dirty="0">
                <a:solidFill>
                  <a:srgbClr val="161616"/>
                </a:solidFill>
                <a:effectLst/>
                <a:latin typeface="Segoe UI" panose="020B0502040204020203" pitchFamily="34" charset="0"/>
              </a:rPr>
              <a:t>In Learn, select the profile icon in the top, right corner, Select Setting, and Account Management.</a:t>
            </a:r>
          </a:p>
          <a:p>
            <a:pPr algn="l">
              <a:buFont typeface="+mj-lt"/>
              <a:buNone/>
            </a:pPr>
            <a:endParaRPr lang="en-US" sz="9600" b="0" i="0" dirty="0">
              <a:solidFill>
                <a:srgbClr val="161616"/>
              </a:solidFill>
              <a:effectLst/>
              <a:latin typeface="Segoe UI" panose="020B0502040204020203" pitchFamily="34" charset="0"/>
            </a:endParaRPr>
          </a:p>
          <a:p>
            <a:pPr algn="l">
              <a:buFont typeface="+mj-lt"/>
              <a:buNone/>
            </a:pPr>
            <a:r>
              <a:rPr lang="en-US" sz="9600" b="0" i="0" dirty="0">
                <a:solidFill>
                  <a:srgbClr val="161616"/>
                </a:solidFill>
                <a:effectLst/>
                <a:latin typeface="Segoe UI" panose="020B0502040204020203" pitchFamily="34" charset="0"/>
              </a:rPr>
              <a:t>More: https://learn.microsoft.com/en-us/training/support/learn-profile-manage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161616"/>
              </a:solidFill>
              <a:effectLst/>
              <a:latin typeface="Segoe UI" panose="020B0502040204020203" pitchFamily="34" charset="0"/>
            </a:endParaRPr>
          </a:p>
          <a:p>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61</a:t>
            </a:fld>
            <a:endParaRPr lang="en-US"/>
          </a:p>
        </p:txBody>
      </p:sp>
    </p:spTree>
    <p:extLst>
      <p:ext uri="{BB962C8B-B14F-4D97-AF65-F5344CB8AC3E}">
        <p14:creationId xmlns:p14="http://schemas.microsoft.com/office/powerpoint/2010/main" val="27502864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&lt;read notes instead&gt;</a:t>
            </a:r>
          </a:p>
          <a:p>
            <a:r>
              <a:rPr lang="en-US" sz="9600" dirty="0"/>
              <a:t>If you haven’t already noticed, Microsoft has a new Contributor Home to go along with your Learn profile page. </a:t>
            </a:r>
          </a:p>
          <a:p>
            <a:pPr marL="0" marR="0"/>
            <a:r>
              <a:rPr lang="en-US" sz="9600" dirty="0"/>
              <a:t>The new Contributor Home page </a:t>
            </a:r>
            <a:r>
              <a:rPr lang="en-US" sz="1800" dirty="0">
                <a:solidFill>
                  <a:srgbClr val="2F2F2F"/>
                </a:solidFill>
                <a:effectLst/>
                <a:latin typeface="Segoe UI" panose="020B0502040204020203" pitchFamily="34" charset="0"/>
                <a:ea typeface="Aptos" panose="020B0004020202020204" pitchFamily="34" charset="0"/>
              </a:rPr>
              <a:t>includes a new </a:t>
            </a:r>
            <a:r>
              <a:rPr lang="en-US" sz="1800" dirty="0">
                <a:solidFill>
                  <a:srgbClr val="2F2F2F"/>
                </a:solidFill>
                <a:effectLst/>
                <a:latin typeface="Segoe UI" panose="020B0502040204020203" pitchFamily="34" charset="0"/>
                <a:ea typeface="Times New Roman" panose="02020603050405020304" pitchFamily="18" charset="0"/>
              </a:rPr>
              <a:t>design that has clear calls to action for contribution and connection options, and an FAQ for contributors. </a:t>
            </a:r>
            <a:endParaRPr lang="en-US" sz="1800" dirty="0">
              <a:solidFill>
                <a:srgbClr val="2F2F2F"/>
              </a:solidFill>
              <a:effectLst/>
              <a:latin typeface="Calibri" panose="020F0502020204030204" pitchFamily="34" charset="0"/>
              <a:ea typeface="Aptos" panose="020B0004020202020204" pitchFamily="34" charset="0"/>
            </a:endParaRPr>
          </a:p>
          <a:p>
            <a:pPr marL="0" marR="0" lvl="0" indent="0">
              <a:spcBef>
                <a:spcPts val="0"/>
              </a:spcBef>
              <a:spcAft>
                <a:spcPts val="0"/>
              </a:spcAft>
              <a:buFont typeface="Symbol" panose="05050102010706020507" pitchFamily="18" charset="2"/>
              <a:buNone/>
            </a:pPr>
            <a:r>
              <a:rPr lang="en-US" sz="1800" dirty="0">
                <a:solidFill>
                  <a:srgbClr val="2F2F2F"/>
                </a:solidFill>
                <a:effectLst/>
                <a:latin typeface="Segoe UI" panose="020B0502040204020203" pitchFamily="34" charset="0"/>
                <a:ea typeface="Times New Roman" panose="02020603050405020304" pitchFamily="18" charset="0"/>
              </a:rPr>
              <a:t>It shows off our contributor showcase, currently featuring stories from external contributors.</a:t>
            </a:r>
            <a:endParaRPr lang="en-US" sz="1800" dirty="0">
              <a:solidFill>
                <a:srgbClr val="2F2F2F"/>
              </a:solidFill>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endParaRPr lang="en-US" sz="1800" dirty="0">
              <a:solidFill>
                <a:srgbClr val="2F2F2F"/>
              </a:solidFill>
              <a:effectLst/>
              <a:latin typeface="Calibri" panose="020F0502020204030204" pitchFamily="34" charset="0"/>
            </a:endParaRPr>
          </a:p>
          <a:p>
            <a:pPr marL="0" marR="0" lvl="0" indent="0">
              <a:spcBef>
                <a:spcPts val="0"/>
              </a:spcBef>
              <a:spcAft>
                <a:spcPts val="0"/>
              </a:spcAft>
              <a:buFont typeface="Symbol" panose="05050102010706020507" pitchFamily="18" charset="2"/>
              <a:buNone/>
            </a:pPr>
            <a:r>
              <a:rPr lang="en-US" sz="9600" dirty="0"/>
              <a:t>The profile page puts your Learn, certs, Q&amp;A, Docs collections and more together in one place, including auto-detection of your account in certifications, exams, instructor-led training (ILT) details, and more.</a:t>
            </a:r>
          </a:p>
          <a:p>
            <a:r>
              <a:rPr lang="en-US" sz="9600" dirty="0"/>
              <a:t>You can get a transcript of your Learn modules completed, exams, and historical certs. Share with a secure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You can also connect your Pearson VUE certification profile and get notifications for certification renewals, and more, and link directly to Pearson VUE to schedule the exams you’re pursuing.</a:t>
            </a:r>
          </a:p>
          <a:p>
            <a:endParaRPr lang="en-US" sz="9600" dirty="0"/>
          </a:p>
          <a:p>
            <a:endParaRPr lang="en-US" sz="9600" u="sng" dirty="0"/>
          </a:p>
          <a:p>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62</a:t>
            </a:fld>
            <a:endParaRPr lang="en-US"/>
          </a:p>
        </p:txBody>
      </p:sp>
    </p:spTree>
    <p:extLst>
      <p:ext uri="{BB962C8B-B14F-4D97-AF65-F5344CB8AC3E}">
        <p14:creationId xmlns:p14="http://schemas.microsoft.com/office/powerpoint/2010/main" val="38563239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One of the things highlighted in the new Contributor home page is the new Learn Module to help you get started, covering much of what we’ve covered today, but in the Learn training module format. Introduced in July 2023. This 9 unit Learn module has a knowledge check and an exercise to get you rolling with contributions. We estimate this module takes about 30 minutes to complete, and includes </a:t>
            </a:r>
            <a:r>
              <a:rPr lang="en-US" sz="1800" dirty="0">
                <a:solidFill>
                  <a:srgbClr val="2F2F2F"/>
                </a:solidFill>
                <a:effectLst/>
                <a:latin typeface="Segoe UI" panose="020B0502040204020203" pitchFamily="34" charset="0"/>
                <a:ea typeface="Aptos" panose="020B0004020202020204" pitchFamily="34" charset="0"/>
              </a:rPr>
              <a:t>GitHub contribution fundamentals, and how to edit a published article via a web editor in GitHub. </a:t>
            </a:r>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63</a:t>
            </a:fld>
            <a:endParaRPr lang="en-US"/>
          </a:p>
        </p:txBody>
      </p:sp>
    </p:spTree>
    <p:extLst>
      <p:ext uri="{BB962C8B-B14F-4D97-AF65-F5344CB8AC3E}">
        <p14:creationId xmlns:p14="http://schemas.microsoft.com/office/powerpoint/2010/main" val="33702810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MVPs are recognized on Microsoft Learn automatically when they use the same </a:t>
            </a:r>
            <a:r>
              <a:rPr lang="en-US" sz="1800" dirty="0">
                <a:solidFill>
                  <a:srgbClr val="2F2F2F"/>
                </a:solidFill>
                <a:effectLst/>
                <a:latin typeface="Segoe UI" panose="020B0502040204020203" pitchFamily="34" charset="0"/>
                <a:ea typeface="Aptos" panose="020B0004020202020204" pitchFamily="34" charset="0"/>
              </a:rPr>
              <a:t>Microsoft Identity account as in the MVP site, helping them stand out and be recognized when they interact in Microsoft Q&amp;A, for example.</a:t>
            </a:r>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64</a:t>
            </a:fld>
            <a:endParaRPr lang="en-US"/>
          </a:p>
        </p:txBody>
      </p:sp>
    </p:spTree>
    <p:extLst>
      <p:ext uri="{BB962C8B-B14F-4D97-AF65-F5344CB8AC3E}">
        <p14:creationId xmlns:p14="http://schemas.microsoft.com/office/powerpoint/2010/main" val="23580420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&lt;optional slide for MVPs&gt;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For MVPs, the Docs and Learn Champion program gives you a unique code to append to links to Microsoft Learn and Docs content in your blogs and social media. This is a </a:t>
            </a:r>
            <a:r>
              <a:rPr lang="en-US" sz="9600" b="0" i="0" dirty="0" err="1">
                <a:solidFill>
                  <a:srgbClr val="000000"/>
                </a:solidFill>
                <a:effectLst/>
                <a:latin typeface="Segoe UI Light" panose="020B0502040204020203" pitchFamily="34" charset="0"/>
              </a:rPr>
              <a:t>WebTrends</a:t>
            </a:r>
            <a:r>
              <a:rPr lang="en-US" sz="9600" b="0" i="0" dirty="0">
                <a:solidFill>
                  <a:srgbClr val="000000"/>
                </a:solidFill>
                <a:effectLst/>
                <a:latin typeface="Segoe UI Light" panose="020B0502040204020203" pitchFamily="34" charset="0"/>
              </a:rPr>
              <a:t> code that can be appended to links to help measure referrals from your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000000"/>
                </a:solidFill>
                <a:effectLst/>
                <a:latin typeface="Segoe UI Light" panose="020B0502040204020203" pitchFamily="34" charset="0"/>
              </a:rPr>
              <a:t>As a participant, you have the option to get a personalized report of your contribution analysis as part of the program, contact your MVP Program Manager for more information.</a:t>
            </a:r>
          </a:p>
        </p:txBody>
      </p:sp>
      <p:sp>
        <p:nvSpPr>
          <p:cNvPr id="4" name="Slide Number Placeholder 3"/>
          <p:cNvSpPr>
            <a:spLocks noGrp="1"/>
          </p:cNvSpPr>
          <p:nvPr>
            <p:ph type="sldNum" sz="quarter" idx="5"/>
          </p:nvPr>
        </p:nvSpPr>
        <p:spPr/>
        <p:txBody>
          <a:bodyPr/>
          <a:lstStyle/>
          <a:p>
            <a:fld id="{695A3CD2-1055-4A09-BE8D-9998B2DD1F94}" type="slidenum">
              <a:rPr lang="en-US" smtClean="0"/>
              <a:t>65</a:t>
            </a:fld>
            <a:endParaRPr lang="en-US"/>
          </a:p>
        </p:txBody>
      </p:sp>
    </p:spTree>
    <p:extLst>
      <p:ext uri="{BB962C8B-B14F-4D97-AF65-F5344CB8AC3E}">
        <p14:creationId xmlns:p14="http://schemas.microsoft.com/office/powerpoint/2010/main" val="30036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5/6/2024 7:31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25166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slide I mentioned getting your name known.</a:t>
            </a:r>
          </a:p>
          <a:p>
            <a:endParaRPr lang="en-US" dirty="0"/>
          </a:p>
          <a:p>
            <a:r>
              <a:rPr lang="en-US" dirty="0"/>
              <a:t>For more than a year now on the Azure Developer Community Blog, Microsoft has been publishing regular spotlight articles based on interviews with contributors both external to Microsoft, and internal to Microsoft whose primary job responsibilities do not include Docs, for example, escalation engineers or cloud advocates in the field. </a:t>
            </a:r>
          </a:p>
          <a:p>
            <a:endParaRPr lang="en-US" dirty="0"/>
          </a:p>
          <a:p>
            <a:r>
              <a:rPr lang="en-US" dirty="0"/>
              <a:t>These public blogs that are boosted on LinkedIn are just one more way we’ve been encouraging and rewarding Contributions to Learn content. These spotlights are nominated by the Docs teams, the same folks who review and sign off on your contributions. This would be a very nice item to list on your MVP activity report.</a:t>
            </a:r>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0475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let’s talk about Microsoft Docs and how you use them.</a:t>
            </a:r>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8</a:t>
            </a:fld>
            <a:endParaRPr lang="en-US"/>
          </a:p>
        </p:txBody>
      </p:sp>
    </p:spTree>
    <p:extLst>
      <p:ext uri="{BB962C8B-B14F-4D97-AF65-F5344CB8AC3E}">
        <p14:creationId xmlns:p14="http://schemas.microsoft.com/office/powerpoint/2010/main" val="1962743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map around navigating specific docs, and some of the features we have here, without explaining every button. </a:t>
            </a:r>
          </a:p>
        </p:txBody>
      </p:sp>
      <p:sp>
        <p:nvSpPr>
          <p:cNvPr id="4" name="Slide Number Placeholder 3"/>
          <p:cNvSpPr>
            <a:spLocks noGrp="1"/>
          </p:cNvSpPr>
          <p:nvPr>
            <p:ph type="sldNum" sz="quarter" idx="5"/>
          </p:nvPr>
        </p:nvSpPr>
        <p:spPr/>
        <p:txBody>
          <a:bodyPr/>
          <a:lstStyle/>
          <a:p>
            <a:fld id="{695A3CD2-1055-4A09-BE8D-9998B2DD1F94}" type="slidenum">
              <a:rPr lang="en-US" smtClean="0"/>
              <a:t>9</a:t>
            </a:fld>
            <a:endParaRPr lang="en-US"/>
          </a:p>
        </p:txBody>
      </p:sp>
    </p:spTree>
    <p:extLst>
      <p:ext uri="{BB962C8B-B14F-4D97-AF65-F5344CB8AC3E}">
        <p14:creationId xmlns:p14="http://schemas.microsoft.com/office/powerpoint/2010/main" val="235143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34.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8.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39.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9.jpeg"/><Relationship Id="rId1" Type="http://schemas.openxmlformats.org/officeDocument/2006/relationships/slideMaster" Target="../slideMasters/slideMaster5.xml"/><Relationship Id="rId5" Type="http://schemas.openxmlformats.org/officeDocument/2006/relationships/image" Target="../media/image22.jpeg"/><Relationship Id="rId4" Type="http://schemas.openxmlformats.org/officeDocument/2006/relationships/image" Target="../media/image27.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5.xml"/><Relationship Id="rId4" Type="http://schemas.openxmlformats.org/officeDocument/2006/relationships/image" Target="../media/image45.jp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5.xml"/><Relationship Id="rId5" Type="http://schemas.openxmlformats.org/officeDocument/2006/relationships/image" Target="../media/image38.jpeg"/><Relationship Id="rId4" Type="http://schemas.openxmlformats.org/officeDocument/2006/relationships/image" Target="../media/image46.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6" Type="http://schemas.openxmlformats.org/officeDocument/2006/relationships/image" Target="../media/image28.jpeg"/><Relationship Id="rId5" Type="http://schemas.openxmlformats.org/officeDocument/2006/relationships/image" Target="../media/image29.jpeg"/><Relationship Id="rId4" Type="http://schemas.openxmlformats.org/officeDocument/2006/relationships/image" Target="../media/image39.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39.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9.jpeg"/><Relationship Id="rId4" Type="http://schemas.openxmlformats.org/officeDocument/2006/relationships/image" Target="../media/image39.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6" Type="http://schemas.openxmlformats.org/officeDocument/2006/relationships/image" Target="../media/image28.jpeg"/><Relationship Id="rId5" Type="http://schemas.openxmlformats.org/officeDocument/2006/relationships/image" Target="../media/image29.jpeg"/><Relationship Id="rId4" Type="http://schemas.openxmlformats.org/officeDocument/2006/relationships/image" Target="../media/image39.jpe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Master" Target="../slideMasters/slideMaster6.xml"/><Relationship Id="rId4" Type="http://schemas.openxmlformats.org/officeDocument/2006/relationships/image" Target="../media/image68.jp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eg"/><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8.jpe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A7CD34-0B8B-4FDA-95B5-4CD29760CCE9}"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346417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9945563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716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810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90095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980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6025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81404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314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4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2876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523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6483257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30519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45252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0849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0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770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460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424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581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6868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23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03679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51198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00404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55575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493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298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609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761376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344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33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3745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147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0426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721230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07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92424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45265776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13589639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4529560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29793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5791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9586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330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5124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656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19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4297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011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5362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60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2828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525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1248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74015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7950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3438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685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4552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80202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36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67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0124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2779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6528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86659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32110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91941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83396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1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9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008211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248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891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1B19-5835-4FE8-8B6E-BBC89BFE5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30F05C-2D2E-416E-8F86-BE0325D32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364371-FB49-4A8F-8E80-11D881DC3C8A}"/>
              </a:ext>
            </a:extLst>
          </p:cNvPr>
          <p:cNvSpPr>
            <a:spLocks noGrp="1"/>
          </p:cNvSpPr>
          <p:nvPr>
            <p:ph type="dt" sz="half" idx="10"/>
          </p:nvPr>
        </p:nvSpPr>
        <p:spPr/>
        <p:txBody>
          <a:bodyPr/>
          <a:lstStyle/>
          <a:p>
            <a:fld id="{67EA0433-77EC-4E44-9D1F-A8BD276A1DB5}" type="datetimeFigureOut">
              <a:rPr lang="en-US" smtClean="0"/>
              <a:t>5/6/2024</a:t>
            </a:fld>
            <a:endParaRPr lang="en-US"/>
          </a:p>
        </p:txBody>
      </p:sp>
      <p:sp>
        <p:nvSpPr>
          <p:cNvPr id="5" name="Footer Placeholder 4">
            <a:extLst>
              <a:ext uri="{FF2B5EF4-FFF2-40B4-BE49-F238E27FC236}">
                <a16:creationId xmlns:a16="http://schemas.microsoft.com/office/drawing/2014/main" id="{8CA04567-2481-4081-8A7D-0624543F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E151E-3DA4-4B39-A887-53CD77123329}"/>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44456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3831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2656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572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fld id="{C34F8A63-069E-43DA-9941-56BCA4518944}" type="datetimeFigureOut">
              <a:rPr lang="en-CA" smtClean="0"/>
              <a:t>2024-05-06</a:t>
            </a:fld>
            <a:endParaRPr lang="en-CA"/>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fld id="{40632A48-BC8E-4A6A-9624-DA167A334A3D}" type="slidenum">
              <a:rPr lang="en-CA" smtClean="0"/>
              <a:t>‹#›</a:t>
            </a:fld>
            <a:endParaRPr lang="en-CA"/>
          </a:p>
        </p:txBody>
      </p:sp>
    </p:spTree>
    <p:extLst>
      <p:ext uri="{BB962C8B-B14F-4D97-AF65-F5344CB8AC3E}">
        <p14:creationId xmlns:p14="http://schemas.microsoft.com/office/powerpoint/2010/main" val="99805309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891576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50753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634363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9952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dirty="0"/>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839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dirty="0"/>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04882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95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5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7067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6285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79012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31791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41846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2237069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dirty="0"/>
              <a:t>Click to edit title style</a:t>
            </a:r>
          </a:p>
        </p:txBody>
      </p:sp>
    </p:spTree>
    <p:extLst>
      <p:ext uri="{BB962C8B-B14F-4D97-AF65-F5344CB8AC3E}">
        <p14:creationId xmlns:p14="http://schemas.microsoft.com/office/powerpoint/2010/main" val="3490030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155779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dirty="0"/>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76276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userDrawn="1"/>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userDrawn="1"/>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dirty="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2911444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21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761435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072571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415921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88471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dirty="0"/>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90797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16755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901210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7916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73794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12426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25797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225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893706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00778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63566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764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0610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87937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07545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6373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8791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382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96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12944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2632500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dirty="0"/>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17799425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11386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dirty="0"/>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885429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4850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628422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03381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327161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367713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13406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3392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96677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535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9526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131885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userDrawn="1"/>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375187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00478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42701571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34F8A63-069E-43DA-9941-56BCA4518944}" type="datetimeFigureOut">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2024-05-06</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0632A48-BC8E-4A6A-9624-DA167A334A3D}" type="slidenum">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5192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45383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7276427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4105812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930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117525331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49966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21533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3840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3864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2177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43155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714675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9227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3405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7240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90232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Tree>
    <p:extLst>
      <p:ext uri="{BB962C8B-B14F-4D97-AF65-F5344CB8AC3E}">
        <p14:creationId xmlns:p14="http://schemas.microsoft.com/office/powerpoint/2010/main" val="100675433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85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960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8346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4341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664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90317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138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65203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0715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0896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7353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362153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634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91869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3692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495441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7164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7047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04610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57106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84633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61523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162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20114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59081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09939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94761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8186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41689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15303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5953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057456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78344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8977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182372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82593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6805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2788343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414727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5708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206887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46993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04599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3647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405748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13826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01745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442122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1902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25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85260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8142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63350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3276312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858748"/>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203174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58276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359873697"/>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606810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57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A7CD34-0B8B-4FDA-95B5-4CD29760CCE9}"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31045291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90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5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725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7316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0368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hasCustomPrompt="1"/>
          </p:nvPr>
        </p:nvSpPr>
        <p:spPr>
          <a:xfrm>
            <a:off x="3638699" y="3866930"/>
            <a:ext cx="4572000" cy="705071"/>
          </a:xfrm>
          <a:prstGeom prst="rect">
            <a:avLst/>
          </a:prstGeom>
          <a:ln>
            <a:noFill/>
          </a:ln>
        </p:spPr>
        <p:txBody>
          <a:bodyPr lIns="0" tIns="0" rIns="0" bIns="0"/>
          <a:lstStyle>
            <a:lvl1pPr marL="0" indent="0" algn="ctr">
              <a:buNone/>
              <a:defRPr sz="2133">
                <a:solidFill>
                  <a:schemeClr val="bg1"/>
                </a:solidFill>
                <a:latin typeface="+mj-lt"/>
              </a:defRPr>
            </a:lvl1pPr>
          </a:lstStyle>
          <a:p>
            <a:pPr lvl="0"/>
            <a:r>
              <a:rPr lang="en-US"/>
              <a:t>Welcome MVPs!</a:t>
            </a:r>
            <a:br>
              <a:rPr lang="en-US"/>
            </a:br>
            <a:r>
              <a:rPr lang="en-US"/>
              <a:t>Even Will Begin Shortly </a:t>
            </a:r>
          </a:p>
        </p:txBody>
      </p:sp>
      <p:sp>
        <p:nvSpPr>
          <p:cNvPr id="8" name="Title 7"/>
          <p:cNvSpPr>
            <a:spLocks noGrp="1"/>
          </p:cNvSpPr>
          <p:nvPr>
            <p:ph type="title" hasCustomPrompt="1"/>
          </p:nvPr>
        </p:nvSpPr>
        <p:spPr>
          <a:xfrm>
            <a:off x="280416" y="2579150"/>
            <a:ext cx="11631168" cy="1192309"/>
          </a:xfrm>
          <a:prstGeom prst="rect">
            <a:avLst/>
          </a:prstGeom>
          <a:ln>
            <a:noFill/>
          </a:ln>
        </p:spPr>
        <p:txBody>
          <a:bodyPr lIns="0" tIns="0" rIns="0" bIns="0"/>
          <a:lstStyle>
            <a:lvl1pPr algn="ctr">
              <a:defRPr sz="5867" b="1">
                <a:solidFill>
                  <a:schemeClr val="bg1"/>
                </a:solidFill>
              </a:defRPr>
            </a:lvl1pPr>
          </a:lstStyle>
          <a:p>
            <a:r>
              <a:rPr lang="en-US" sz="5333"/>
              <a:t>MVP-Product Group Interaction (PGI)</a:t>
            </a:r>
          </a:p>
        </p:txBody>
      </p:sp>
    </p:spTree>
    <p:extLst>
      <p:ext uri="{BB962C8B-B14F-4D97-AF65-F5344CB8AC3E}">
        <p14:creationId xmlns:p14="http://schemas.microsoft.com/office/powerpoint/2010/main" val="819546763"/>
      </p:ext>
    </p:extLst>
  </p:cSld>
  <p:clrMapOvr>
    <a:masterClrMapping/>
  </p:clrMapOvr>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C8469-B56E-EA49-AA72-061F93973635}"/>
              </a:ext>
            </a:extLst>
          </p:cNvPr>
          <p:cNvSpPr txBox="1"/>
          <p:nvPr userDrawn="1"/>
        </p:nvSpPr>
        <p:spPr>
          <a:xfrm>
            <a:off x="8522679" y="6485765"/>
            <a:ext cx="184731" cy="369332"/>
          </a:xfrm>
          <a:prstGeom prst="rect">
            <a:avLst/>
          </a:prstGeom>
          <a:noFill/>
        </p:spPr>
        <p:txBody>
          <a:bodyPr wrap="none" rtlCol="0">
            <a:spAutoFit/>
          </a:bodyPr>
          <a:lstStyle/>
          <a:p>
            <a:endParaRPr lang="en-GB" sz="1800"/>
          </a:p>
        </p:txBody>
      </p:sp>
      <p:sp>
        <p:nvSpPr>
          <p:cNvPr id="3" name="TextBox 2">
            <a:extLst>
              <a:ext uri="{FF2B5EF4-FFF2-40B4-BE49-F238E27FC236}">
                <a16:creationId xmlns:a16="http://schemas.microsoft.com/office/drawing/2014/main" id="{307DE22E-9557-6048-9AF8-6723CACEF2B0}"/>
              </a:ext>
            </a:extLst>
          </p:cNvPr>
          <p:cNvSpPr txBox="1"/>
          <p:nvPr userDrawn="1"/>
        </p:nvSpPr>
        <p:spPr>
          <a:xfrm>
            <a:off x="9390187" y="6670430"/>
            <a:ext cx="184731" cy="369332"/>
          </a:xfrm>
          <a:prstGeom prst="rect">
            <a:avLst/>
          </a:prstGeom>
          <a:noFill/>
        </p:spPr>
        <p:txBody>
          <a:bodyPr wrap="none" rtlCol="0">
            <a:spAutoFit/>
          </a:bodyPr>
          <a:lstStyle/>
          <a:p>
            <a:endParaRPr lang="en-GB" sz="1800"/>
          </a:p>
        </p:txBody>
      </p:sp>
      <p:sp>
        <p:nvSpPr>
          <p:cNvPr id="4" name="TextBox 3">
            <a:extLst>
              <a:ext uri="{FF2B5EF4-FFF2-40B4-BE49-F238E27FC236}">
                <a16:creationId xmlns:a16="http://schemas.microsoft.com/office/drawing/2014/main" id="{34DC2367-D8D3-A74F-A811-FEBBEDF9D342}"/>
              </a:ext>
            </a:extLst>
          </p:cNvPr>
          <p:cNvSpPr txBox="1"/>
          <p:nvPr userDrawn="1"/>
        </p:nvSpPr>
        <p:spPr>
          <a:xfrm>
            <a:off x="10021827" y="6705600"/>
            <a:ext cx="184731" cy="369332"/>
          </a:xfrm>
          <a:prstGeom prst="rect">
            <a:avLst/>
          </a:prstGeom>
          <a:noFill/>
        </p:spPr>
        <p:txBody>
          <a:bodyPr wrap="none" rtlCol="0">
            <a:spAutoFit/>
          </a:bodyPr>
          <a:lstStyle/>
          <a:p>
            <a:endParaRPr lang="en-GB" sz="1800"/>
          </a:p>
        </p:txBody>
      </p:sp>
      <p:sp>
        <p:nvSpPr>
          <p:cNvPr id="5" name="TextBox 4">
            <a:extLst>
              <a:ext uri="{FF2B5EF4-FFF2-40B4-BE49-F238E27FC236}">
                <a16:creationId xmlns:a16="http://schemas.microsoft.com/office/drawing/2014/main" id="{50624106-8E03-9540-9186-1C4F39BD1287}"/>
              </a:ext>
            </a:extLst>
          </p:cNvPr>
          <p:cNvSpPr txBox="1"/>
          <p:nvPr userDrawn="1"/>
        </p:nvSpPr>
        <p:spPr>
          <a:xfrm>
            <a:off x="10009635" y="6662928"/>
            <a:ext cx="184731" cy="369332"/>
          </a:xfrm>
          <a:prstGeom prst="rect">
            <a:avLst/>
          </a:prstGeom>
          <a:noFill/>
        </p:spPr>
        <p:txBody>
          <a:bodyPr wrap="none" rtlCol="0">
            <a:spAutoFit/>
          </a:bodyPr>
          <a:lstStyle/>
          <a:p>
            <a:endParaRPr lang="en-GB" sz="1800"/>
          </a:p>
        </p:txBody>
      </p:sp>
    </p:spTree>
    <p:extLst>
      <p:ext uri="{BB962C8B-B14F-4D97-AF65-F5344CB8AC3E}">
        <p14:creationId xmlns:p14="http://schemas.microsoft.com/office/powerpoint/2010/main" val="25744237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4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1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59841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76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2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6026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2362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2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843381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A7CD34-0B8B-4FDA-95B5-4CD29760CCE9}"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5371155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3279998"/>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Global Summit</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4495924"/>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effectLst/>
              </a:rPr>
              <a:t>March 29 - April 1, 2021</a:t>
            </a:r>
            <a:endParaRPr lang="en-US"/>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p>
        </p:txBody>
      </p:sp>
      <p:sp>
        <p:nvSpPr>
          <p:cNvPr id="3" name="TextBox 2">
            <a:extLst>
              <a:ext uri="{FF2B5EF4-FFF2-40B4-BE49-F238E27FC236}">
                <a16:creationId xmlns:a16="http://schemas.microsoft.com/office/drawing/2014/main" id="{E3AAF601-7020-1647-A319-75D911DEF0AA}"/>
              </a:ext>
            </a:extLst>
          </p:cNvPr>
          <p:cNvSpPr txBox="1"/>
          <p:nvPr userDrawn="1"/>
        </p:nvSpPr>
        <p:spPr>
          <a:xfrm>
            <a:off x="9999233" y="129091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BDCDA31-9C0C-A546-BDA3-674BABE685E8}"/>
              </a:ext>
            </a:extLst>
          </p:cNvPr>
          <p:cNvSpPr txBox="1"/>
          <p:nvPr userDrawn="1"/>
        </p:nvSpPr>
        <p:spPr>
          <a:xfrm>
            <a:off x="5922169" y="801528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31189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81881997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01652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20C3718-5E88-1446-B239-B88AC140385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856233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527516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4CA801-4D61-664C-82C4-0B15DE14F9C1}"/>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C3DB885-D7C4-944E-A71A-D28B2FADFB1B}"/>
              </a:ext>
            </a:extLst>
          </p:cNvPr>
          <p:cNvSpPr>
            <a:spLocks noGrp="1"/>
          </p:cNvSpPr>
          <p:nvPr>
            <p:ph sz="quarter" idx="11"/>
          </p:nvPr>
        </p:nvSpPr>
        <p:spPr>
          <a:xfrm>
            <a:off x="4342757" y="2410095"/>
            <a:ext cx="7260979"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1AEA95A8-4898-0D49-940C-E825DA81394B}"/>
              </a:ext>
            </a:extLst>
          </p:cNvPr>
          <p:cNvSpPr>
            <a:spLocks noGrp="1"/>
          </p:cNvSpPr>
          <p:nvPr>
            <p:ph type="pic" sz="quarter" idx="13"/>
          </p:nvPr>
        </p:nvSpPr>
        <p:spPr>
          <a:xfrm>
            <a:off x="588263" y="2410095"/>
            <a:ext cx="3397950"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374910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A826B-C457-0C4E-ADD8-65F91F2AA902}"/>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328D7AA7-4B7E-8643-8A3A-804B8358284D}"/>
              </a:ext>
            </a:extLst>
          </p:cNvPr>
          <p:cNvSpPr>
            <a:spLocks noGrp="1"/>
          </p:cNvSpPr>
          <p:nvPr>
            <p:ph sz="quarter" idx="11"/>
          </p:nvPr>
        </p:nvSpPr>
        <p:spPr>
          <a:xfrm>
            <a:off x="586390" y="2410095"/>
            <a:ext cx="10965054"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18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CEC6538-6B8D-E342-BC54-87C4439E5B5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45B725BE-3088-094D-9459-B078290CAB27}"/>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596587A-5A28-4946-A07C-A64E320914A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63608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594BB-F758-D340-B6C9-F61816CAD541}"/>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1749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3145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A7CD34-0B8B-4FDA-95B5-4CD29760CCE9}" type="datetimeFigureOut">
              <a:rPr lang="en-US" smtClean="0"/>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891933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pic>
        <p:nvPicPr>
          <p:cNvPr id="7" name="Picture 6">
            <a:extLst>
              <a:ext uri="{FF2B5EF4-FFF2-40B4-BE49-F238E27FC236}">
                <a16:creationId xmlns:a16="http://schemas.microsoft.com/office/drawing/2014/main" id="{3B4758AA-00AD-D342-9C06-A7250D2B504A}"/>
              </a:ext>
            </a:extLst>
          </p:cNvPr>
          <p:cNvPicPr>
            <a:picLocks noChangeAspect="1"/>
          </p:cNvPicPr>
          <p:nvPr userDrawn="1"/>
        </p:nvPicPr>
        <p:blipFill>
          <a:blip r:embed="rId2">
            <a:alphaModFix amt="11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60366" y="3689685"/>
            <a:ext cx="5633763" cy="3168316"/>
          </a:xfrm>
          <a:prstGeom prst="rect">
            <a:avLst/>
          </a:prstGeom>
        </p:spPr>
      </p:pic>
    </p:spTree>
    <p:extLst>
      <p:ext uri="{BB962C8B-B14F-4D97-AF65-F5344CB8AC3E}">
        <p14:creationId xmlns:p14="http://schemas.microsoft.com/office/powerpoint/2010/main" val="11238832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423845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72030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7E1F3E8D-B318-9045-A118-1D117BC8C0EE}"/>
              </a:ext>
            </a:extLst>
          </p:cNvPr>
          <p:cNvPicPr>
            <a:picLocks noChangeAspect="1"/>
          </p:cNvPicPr>
          <p:nvPr userDrawn="1"/>
        </p:nvPicPr>
        <p:blipFill>
          <a:blip r:embed="rId2"/>
          <a:stretch>
            <a:fillRect/>
          </a:stretch>
        </p:blipFill>
        <p:spPr>
          <a:xfrm>
            <a:off x="6972488" y="3921919"/>
            <a:ext cx="5219512" cy="2935349"/>
          </a:xfrm>
          <a:prstGeom prst="rect">
            <a:avLst/>
          </a:prstGeom>
        </p:spPr>
      </p:pic>
      <p:pic>
        <p:nvPicPr>
          <p:cNvPr id="6" name="Picture 5">
            <a:extLst>
              <a:ext uri="{FF2B5EF4-FFF2-40B4-BE49-F238E27FC236}">
                <a16:creationId xmlns:a16="http://schemas.microsoft.com/office/drawing/2014/main" id="{B62D2F21-8882-6E41-BEFC-95C6A7B17D6F}"/>
              </a:ext>
            </a:extLst>
          </p:cNvPr>
          <p:cNvPicPr>
            <a:picLocks noChangeAspect="1"/>
          </p:cNvPicPr>
          <p:nvPr userDrawn="1"/>
        </p:nvPicPr>
        <p:blipFill>
          <a:blip r:embed="rId3"/>
          <a:stretch>
            <a:fillRect/>
          </a:stretch>
        </p:blipFill>
        <p:spPr>
          <a:xfrm>
            <a:off x="11040665" y="197643"/>
            <a:ext cx="852091" cy="180975"/>
          </a:xfrm>
          <a:prstGeom prst="rect">
            <a:avLst/>
          </a:prstGeom>
        </p:spPr>
      </p:pic>
      <p:pic>
        <p:nvPicPr>
          <p:cNvPr id="8" name="Picture 7">
            <a:extLst>
              <a:ext uri="{FF2B5EF4-FFF2-40B4-BE49-F238E27FC236}">
                <a16:creationId xmlns:a16="http://schemas.microsoft.com/office/drawing/2014/main" id="{83CC8A06-B2AE-9D40-9889-03A063A9E25B}"/>
              </a:ext>
            </a:extLst>
          </p:cNvPr>
          <p:cNvPicPr>
            <a:picLocks noChangeAspect="1"/>
          </p:cNvPicPr>
          <p:nvPr userDrawn="1"/>
        </p:nvPicPr>
        <p:blipFill>
          <a:blip r:embed="rId4"/>
          <a:stretch>
            <a:fillRect/>
          </a:stretch>
        </p:blipFill>
        <p:spPr>
          <a:xfrm>
            <a:off x="299244" y="228024"/>
            <a:ext cx="1663700" cy="150594"/>
          </a:xfrm>
          <a:prstGeom prst="rect">
            <a:avLst/>
          </a:prstGeom>
        </p:spPr>
      </p:pic>
    </p:spTree>
    <p:extLst>
      <p:ext uri="{BB962C8B-B14F-4D97-AF65-F5344CB8AC3E}">
        <p14:creationId xmlns:p14="http://schemas.microsoft.com/office/powerpoint/2010/main" val="2891495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269971139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5658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24601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5863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694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127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A7CD34-0B8B-4FDA-95B5-4CD29760CCE9}" type="datetimeFigureOut">
              <a:rPr lang="en-US" smtClean="0"/>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454594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1743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223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870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521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08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272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06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8600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60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1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7CD34-0B8B-4FDA-95B5-4CD29760CCE9}" type="datetimeFigureOut">
              <a:rPr lang="en-US" smtClean="0"/>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435247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42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7418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655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125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3101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7313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3202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996054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6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7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401179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79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30760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543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21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70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075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590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67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08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03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7602278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06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78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0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535328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72635117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925168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2985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651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44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image" Target="../media/image5.emf"/><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3.emf"/><Relationship Id="rId3" Type="http://schemas.openxmlformats.org/officeDocument/2006/relationships/slideLayout" Target="../slideLayouts/slideLayout42.xml"/><Relationship Id="rId21" Type="http://schemas.openxmlformats.org/officeDocument/2006/relationships/image" Target="../media/image16.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5.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81.xml"/><Relationship Id="rId117" Type="http://schemas.openxmlformats.org/officeDocument/2006/relationships/slideLayout" Target="../slideLayouts/slideLayout172.xml"/><Relationship Id="rId21" Type="http://schemas.openxmlformats.org/officeDocument/2006/relationships/slideLayout" Target="../slideLayouts/slideLayout76.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63" Type="http://schemas.openxmlformats.org/officeDocument/2006/relationships/slideLayout" Target="../slideLayouts/slideLayout118.xml"/><Relationship Id="rId68" Type="http://schemas.openxmlformats.org/officeDocument/2006/relationships/slideLayout" Target="../slideLayouts/slideLayout123.xml"/><Relationship Id="rId84" Type="http://schemas.openxmlformats.org/officeDocument/2006/relationships/slideLayout" Target="../slideLayouts/slideLayout139.xml"/><Relationship Id="rId89" Type="http://schemas.openxmlformats.org/officeDocument/2006/relationships/slideLayout" Target="../slideLayouts/slideLayout144.xml"/><Relationship Id="rId112" Type="http://schemas.openxmlformats.org/officeDocument/2006/relationships/slideLayout" Target="../slideLayouts/slideLayout167.xml"/><Relationship Id="rId16" Type="http://schemas.openxmlformats.org/officeDocument/2006/relationships/slideLayout" Target="../slideLayouts/slideLayout71.xml"/><Relationship Id="rId107" Type="http://schemas.openxmlformats.org/officeDocument/2006/relationships/slideLayout" Target="../slideLayouts/slideLayout162.xml"/><Relationship Id="rId11" Type="http://schemas.openxmlformats.org/officeDocument/2006/relationships/slideLayout" Target="../slideLayouts/slideLayout66.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53" Type="http://schemas.openxmlformats.org/officeDocument/2006/relationships/slideLayout" Target="../slideLayouts/slideLayout108.xml"/><Relationship Id="rId58" Type="http://schemas.openxmlformats.org/officeDocument/2006/relationships/slideLayout" Target="../slideLayouts/slideLayout113.xml"/><Relationship Id="rId74" Type="http://schemas.openxmlformats.org/officeDocument/2006/relationships/slideLayout" Target="../slideLayouts/slideLayout129.xml"/><Relationship Id="rId79" Type="http://schemas.openxmlformats.org/officeDocument/2006/relationships/slideLayout" Target="../slideLayouts/slideLayout134.xml"/><Relationship Id="rId102" Type="http://schemas.openxmlformats.org/officeDocument/2006/relationships/slideLayout" Target="../slideLayouts/slideLayout157.xml"/><Relationship Id="rId5" Type="http://schemas.openxmlformats.org/officeDocument/2006/relationships/slideLayout" Target="../slideLayouts/slideLayout60.xml"/><Relationship Id="rId90" Type="http://schemas.openxmlformats.org/officeDocument/2006/relationships/slideLayout" Target="../slideLayouts/slideLayout145.xml"/><Relationship Id="rId95" Type="http://schemas.openxmlformats.org/officeDocument/2006/relationships/slideLayout" Target="../slideLayouts/slideLayout150.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64" Type="http://schemas.openxmlformats.org/officeDocument/2006/relationships/slideLayout" Target="../slideLayouts/slideLayout119.xml"/><Relationship Id="rId69" Type="http://schemas.openxmlformats.org/officeDocument/2006/relationships/slideLayout" Target="../slideLayouts/slideLayout124.xml"/><Relationship Id="rId113" Type="http://schemas.openxmlformats.org/officeDocument/2006/relationships/slideLayout" Target="../slideLayouts/slideLayout168.xml"/><Relationship Id="rId118" Type="http://schemas.openxmlformats.org/officeDocument/2006/relationships/slideLayout" Target="../slideLayouts/slideLayout173.xml"/><Relationship Id="rId80" Type="http://schemas.openxmlformats.org/officeDocument/2006/relationships/slideLayout" Target="../slideLayouts/slideLayout135.xml"/><Relationship Id="rId85" Type="http://schemas.openxmlformats.org/officeDocument/2006/relationships/slideLayout" Target="../slideLayouts/slideLayout140.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59" Type="http://schemas.openxmlformats.org/officeDocument/2006/relationships/slideLayout" Target="../slideLayouts/slideLayout114.xml"/><Relationship Id="rId103" Type="http://schemas.openxmlformats.org/officeDocument/2006/relationships/slideLayout" Target="../slideLayouts/slideLayout158.xml"/><Relationship Id="rId108" Type="http://schemas.openxmlformats.org/officeDocument/2006/relationships/slideLayout" Target="../slideLayouts/slideLayout163.xml"/><Relationship Id="rId54" Type="http://schemas.openxmlformats.org/officeDocument/2006/relationships/slideLayout" Target="../slideLayouts/slideLayout109.xml"/><Relationship Id="rId70" Type="http://schemas.openxmlformats.org/officeDocument/2006/relationships/slideLayout" Target="../slideLayouts/slideLayout125.xml"/><Relationship Id="rId75" Type="http://schemas.openxmlformats.org/officeDocument/2006/relationships/slideLayout" Target="../slideLayouts/slideLayout130.xml"/><Relationship Id="rId91" Type="http://schemas.openxmlformats.org/officeDocument/2006/relationships/slideLayout" Target="../slideLayouts/slideLayout146.xml"/><Relationship Id="rId96" Type="http://schemas.openxmlformats.org/officeDocument/2006/relationships/slideLayout" Target="../slideLayouts/slideLayout15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49" Type="http://schemas.openxmlformats.org/officeDocument/2006/relationships/slideLayout" Target="../slideLayouts/slideLayout104.xml"/><Relationship Id="rId114" Type="http://schemas.openxmlformats.org/officeDocument/2006/relationships/slideLayout" Target="../slideLayouts/slideLayout169.xml"/><Relationship Id="rId119" Type="http://schemas.openxmlformats.org/officeDocument/2006/relationships/theme" Target="../theme/theme4.xml"/><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 Id="rId60" Type="http://schemas.openxmlformats.org/officeDocument/2006/relationships/slideLayout" Target="../slideLayouts/slideLayout115.xml"/><Relationship Id="rId65" Type="http://schemas.openxmlformats.org/officeDocument/2006/relationships/slideLayout" Target="../slideLayouts/slideLayout120.xml"/><Relationship Id="rId73" Type="http://schemas.openxmlformats.org/officeDocument/2006/relationships/slideLayout" Target="../slideLayouts/slideLayout128.xml"/><Relationship Id="rId78" Type="http://schemas.openxmlformats.org/officeDocument/2006/relationships/slideLayout" Target="../slideLayouts/slideLayout133.xml"/><Relationship Id="rId81" Type="http://schemas.openxmlformats.org/officeDocument/2006/relationships/slideLayout" Target="../slideLayouts/slideLayout136.xml"/><Relationship Id="rId86" Type="http://schemas.openxmlformats.org/officeDocument/2006/relationships/slideLayout" Target="../slideLayouts/slideLayout141.xml"/><Relationship Id="rId94" Type="http://schemas.openxmlformats.org/officeDocument/2006/relationships/slideLayout" Target="../slideLayouts/slideLayout149.xml"/><Relationship Id="rId99" Type="http://schemas.openxmlformats.org/officeDocument/2006/relationships/slideLayout" Target="../slideLayouts/slideLayout154.xml"/><Relationship Id="rId101" Type="http://schemas.openxmlformats.org/officeDocument/2006/relationships/slideLayout" Target="../slideLayouts/slideLayout15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9" Type="http://schemas.openxmlformats.org/officeDocument/2006/relationships/slideLayout" Target="../slideLayouts/slideLayout94.xml"/><Relationship Id="rId109" Type="http://schemas.openxmlformats.org/officeDocument/2006/relationships/slideLayout" Target="../slideLayouts/slideLayout164.xml"/><Relationship Id="rId34" Type="http://schemas.openxmlformats.org/officeDocument/2006/relationships/slideLayout" Target="../slideLayouts/slideLayout89.xml"/><Relationship Id="rId50" Type="http://schemas.openxmlformats.org/officeDocument/2006/relationships/slideLayout" Target="../slideLayouts/slideLayout105.xml"/><Relationship Id="rId55" Type="http://schemas.openxmlformats.org/officeDocument/2006/relationships/slideLayout" Target="../slideLayouts/slideLayout110.xml"/><Relationship Id="rId76" Type="http://schemas.openxmlformats.org/officeDocument/2006/relationships/slideLayout" Target="../slideLayouts/slideLayout131.xml"/><Relationship Id="rId97" Type="http://schemas.openxmlformats.org/officeDocument/2006/relationships/slideLayout" Target="../slideLayouts/slideLayout152.xml"/><Relationship Id="rId104" Type="http://schemas.openxmlformats.org/officeDocument/2006/relationships/slideLayout" Target="../slideLayouts/slideLayout159.xml"/><Relationship Id="rId120" Type="http://schemas.openxmlformats.org/officeDocument/2006/relationships/image" Target="../media/image13.emf"/><Relationship Id="rId7" Type="http://schemas.openxmlformats.org/officeDocument/2006/relationships/slideLayout" Target="../slideLayouts/slideLayout62.xml"/><Relationship Id="rId71" Type="http://schemas.openxmlformats.org/officeDocument/2006/relationships/slideLayout" Target="../slideLayouts/slideLayout126.xml"/><Relationship Id="rId92" Type="http://schemas.openxmlformats.org/officeDocument/2006/relationships/slideLayout" Target="../slideLayouts/slideLayout147.xml"/><Relationship Id="rId2" Type="http://schemas.openxmlformats.org/officeDocument/2006/relationships/slideLayout" Target="../slideLayouts/slideLayout57.xml"/><Relationship Id="rId29" Type="http://schemas.openxmlformats.org/officeDocument/2006/relationships/slideLayout" Target="../slideLayouts/slideLayout84.xml"/><Relationship Id="rId24" Type="http://schemas.openxmlformats.org/officeDocument/2006/relationships/slideLayout" Target="../slideLayouts/slideLayout79.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66" Type="http://schemas.openxmlformats.org/officeDocument/2006/relationships/slideLayout" Target="../slideLayouts/slideLayout121.xml"/><Relationship Id="rId87" Type="http://schemas.openxmlformats.org/officeDocument/2006/relationships/slideLayout" Target="../slideLayouts/slideLayout142.xml"/><Relationship Id="rId110" Type="http://schemas.openxmlformats.org/officeDocument/2006/relationships/slideLayout" Target="../slideLayouts/slideLayout165.xml"/><Relationship Id="rId115" Type="http://schemas.openxmlformats.org/officeDocument/2006/relationships/slideLayout" Target="../slideLayouts/slideLayout170.xml"/><Relationship Id="rId61" Type="http://schemas.openxmlformats.org/officeDocument/2006/relationships/slideLayout" Target="../slideLayouts/slideLayout116.xml"/><Relationship Id="rId82" Type="http://schemas.openxmlformats.org/officeDocument/2006/relationships/slideLayout" Target="../slideLayouts/slideLayout137.xml"/><Relationship Id="rId19" Type="http://schemas.openxmlformats.org/officeDocument/2006/relationships/slideLayout" Target="../slideLayouts/slideLayout74.xml"/><Relationship Id="rId14" Type="http://schemas.openxmlformats.org/officeDocument/2006/relationships/slideLayout" Target="../slideLayouts/slideLayout69.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56" Type="http://schemas.openxmlformats.org/officeDocument/2006/relationships/slideLayout" Target="../slideLayouts/slideLayout111.xml"/><Relationship Id="rId77" Type="http://schemas.openxmlformats.org/officeDocument/2006/relationships/slideLayout" Target="../slideLayouts/slideLayout132.xml"/><Relationship Id="rId100" Type="http://schemas.openxmlformats.org/officeDocument/2006/relationships/slideLayout" Target="../slideLayouts/slideLayout155.xml"/><Relationship Id="rId105" Type="http://schemas.openxmlformats.org/officeDocument/2006/relationships/slideLayout" Target="../slideLayouts/slideLayout160.xml"/><Relationship Id="rId8" Type="http://schemas.openxmlformats.org/officeDocument/2006/relationships/slideLayout" Target="../slideLayouts/slideLayout63.xml"/><Relationship Id="rId51" Type="http://schemas.openxmlformats.org/officeDocument/2006/relationships/slideLayout" Target="../slideLayouts/slideLayout106.xml"/><Relationship Id="rId72" Type="http://schemas.openxmlformats.org/officeDocument/2006/relationships/slideLayout" Target="../slideLayouts/slideLayout127.xml"/><Relationship Id="rId93" Type="http://schemas.openxmlformats.org/officeDocument/2006/relationships/slideLayout" Target="../slideLayouts/slideLayout148.xml"/><Relationship Id="rId98" Type="http://schemas.openxmlformats.org/officeDocument/2006/relationships/slideLayout" Target="../slideLayouts/slideLayout153.xml"/><Relationship Id="rId3" Type="http://schemas.openxmlformats.org/officeDocument/2006/relationships/slideLayout" Target="../slideLayouts/slideLayout58.xml"/><Relationship Id="rId25" Type="http://schemas.openxmlformats.org/officeDocument/2006/relationships/slideLayout" Target="../slideLayouts/slideLayout80.xml"/><Relationship Id="rId46" Type="http://schemas.openxmlformats.org/officeDocument/2006/relationships/slideLayout" Target="../slideLayouts/slideLayout101.xml"/><Relationship Id="rId67" Type="http://schemas.openxmlformats.org/officeDocument/2006/relationships/slideLayout" Target="../slideLayouts/slideLayout122.xml"/><Relationship Id="rId116" Type="http://schemas.openxmlformats.org/officeDocument/2006/relationships/slideLayout" Target="../slideLayouts/slideLayout17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62" Type="http://schemas.openxmlformats.org/officeDocument/2006/relationships/slideLayout" Target="../slideLayouts/slideLayout117.xml"/><Relationship Id="rId83" Type="http://schemas.openxmlformats.org/officeDocument/2006/relationships/slideLayout" Target="../slideLayouts/slideLayout138.xml"/><Relationship Id="rId88" Type="http://schemas.openxmlformats.org/officeDocument/2006/relationships/slideLayout" Target="../slideLayouts/slideLayout143.xml"/><Relationship Id="rId111" Type="http://schemas.openxmlformats.org/officeDocument/2006/relationships/slideLayout" Target="../slideLayouts/slideLayout166.xml"/><Relationship Id="rId15" Type="http://schemas.openxmlformats.org/officeDocument/2006/relationships/slideLayout" Target="../slideLayouts/slideLayout70.xml"/><Relationship Id="rId36" Type="http://schemas.openxmlformats.org/officeDocument/2006/relationships/slideLayout" Target="../slideLayouts/slideLayout91.xml"/><Relationship Id="rId57" Type="http://schemas.openxmlformats.org/officeDocument/2006/relationships/slideLayout" Target="../slideLayouts/slideLayout112.xml"/><Relationship Id="rId106" Type="http://schemas.openxmlformats.org/officeDocument/2006/relationships/slideLayout" Target="../slideLayouts/slideLayout16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9" Type="http://schemas.openxmlformats.org/officeDocument/2006/relationships/slideLayout" Target="../slideLayouts/slideLayout212.xml"/><Relationship Id="rId21" Type="http://schemas.openxmlformats.org/officeDocument/2006/relationships/slideLayout" Target="../slideLayouts/slideLayout194.xml"/><Relationship Id="rId34" Type="http://schemas.openxmlformats.org/officeDocument/2006/relationships/slideLayout" Target="../slideLayouts/slideLayout207.xml"/><Relationship Id="rId42" Type="http://schemas.openxmlformats.org/officeDocument/2006/relationships/slideLayout" Target="../slideLayouts/slideLayout215.xml"/><Relationship Id="rId47" Type="http://schemas.openxmlformats.org/officeDocument/2006/relationships/slideLayout" Target="../slideLayouts/slideLayout220.xml"/><Relationship Id="rId50" Type="http://schemas.openxmlformats.org/officeDocument/2006/relationships/slideLayout" Target="../slideLayouts/slideLayout223.xml"/><Relationship Id="rId55" Type="http://schemas.openxmlformats.org/officeDocument/2006/relationships/slideLayout" Target="../slideLayouts/slideLayout228.xml"/><Relationship Id="rId7" Type="http://schemas.openxmlformats.org/officeDocument/2006/relationships/slideLayout" Target="../slideLayouts/slideLayout18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9" Type="http://schemas.openxmlformats.org/officeDocument/2006/relationships/slideLayout" Target="../slideLayouts/slideLayout202.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32" Type="http://schemas.openxmlformats.org/officeDocument/2006/relationships/slideLayout" Target="../slideLayouts/slideLayout205.xml"/><Relationship Id="rId37" Type="http://schemas.openxmlformats.org/officeDocument/2006/relationships/slideLayout" Target="../slideLayouts/slideLayout210.xml"/><Relationship Id="rId40" Type="http://schemas.openxmlformats.org/officeDocument/2006/relationships/slideLayout" Target="../slideLayouts/slideLayout213.xml"/><Relationship Id="rId45" Type="http://schemas.openxmlformats.org/officeDocument/2006/relationships/slideLayout" Target="../slideLayouts/slideLayout218.xml"/><Relationship Id="rId53" Type="http://schemas.openxmlformats.org/officeDocument/2006/relationships/slideLayout" Target="../slideLayouts/slideLayout226.xml"/><Relationship Id="rId58" Type="http://schemas.openxmlformats.org/officeDocument/2006/relationships/slideLayout" Target="../slideLayouts/slideLayout231.xml"/><Relationship Id="rId5" Type="http://schemas.openxmlformats.org/officeDocument/2006/relationships/slideLayout" Target="../slideLayouts/slideLayout178.xml"/><Relationship Id="rId61" Type="http://schemas.openxmlformats.org/officeDocument/2006/relationships/image" Target="../media/image13.emf"/><Relationship Id="rId19" Type="http://schemas.openxmlformats.org/officeDocument/2006/relationships/slideLayout" Target="../slideLayouts/slideLayout19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slideLayout" Target="../slideLayouts/slideLayout203.xml"/><Relationship Id="rId35" Type="http://schemas.openxmlformats.org/officeDocument/2006/relationships/slideLayout" Target="../slideLayouts/slideLayout208.xml"/><Relationship Id="rId43" Type="http://schemas.openxmlformats.org/officeDocument/2006/relationships/slideLayout" Target="../slideLayouts/slideLayout216.xml"/><Relationship Id="rId48" Type="http://schemas.openxmlformats.org/officeDocument/2006/relationships/slideLayout" Target="../slideLayouts/slideLayout221.xml"/><Relationship Id="rId56" Type="http://schemas.openxmlformats.org/officeDocument/2006/relationships/slideLayout" Target="../slideLayouts/slideLayout229.xml"/><Relationship Id="rId8" Type="http://schemas.openxmlformats.org/officeDocument/2006/relationships/slideLayout" Target="../slideLayouts/slideLayout181.xml"/><Relationship Id="rId51" Type="http://schemas.openxmlformats.org/officeDocument/2006/relationships/slideLayout" Target="../slideLayouts/slideLayout224.xml"/><Relationship Id="rId3" Type="http://schemas.openxmlformats.org/officeDocument/2006/relationships/slideLayout" Target="../slideLayouts/slideLayout176.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33" Type="http://schemas.openxmlformats.org/officeDocument/2006/relationships/slideLayout" Target="../slideLayouts/slideLayout206.xml"/><Relationship Id="rId38" Type="http://schemas.openxmlformats.org/officeDocument/2006/relationships/slideLayout" Target="../slideLayouts/slideLayout211.xml"/><Relationship Id="rId46" Type="http://schemas.openxmlformats.org/officeDocument/2006/relationships/slideLayout" Target="../slideLayouts/slideLayout219.xml"/><Relationship Id="rId59" Type="http://schemas.openxmlformats.org/officeDocument/2006/relationships/slideLayout" Target="../slideLayouts/slideLayout232.xml"/><Relationship Id="rId20" Type="http://schemas.openxmlformats.org/officeDocument/2006/relationships/slideLayout" Target="../slideLayouts/slideLayout193.xml"/><Relationship Id="rId41" Type="http://schemas.openxmlformats.org/officeDocument/2006/relationships/slideLayout" Target="../slideLayouts/slideLayout214.xml"/><Relationship Id="rId54" Type="http://schemas.openxmlformats.org/officeDocument/2006/relationships/slideLayout" Target="../slideLayouts/slideLayout227.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36" Type="http://schemas.openxmlformats.org/officeDocument/2006/relationships/slideLayout" Target="../slideLayouts/slideLayout209.xml"/><Relationship Id="rId49" Type="http://schemas.openxmlformats.org/officeDocument/2006/relationships/slideLayout" Target="../slideLayouts/slideLayout222.xml"/><Relationship Id="rId57" Type="http://schemas.openxmlformats.org/officeDocument/2006/relationships/slideLayout" Target="../slideLayouts/slideLayout230.xml"/><Relationship Id="rId10" Type="http://schemas.openxmlformats.org/officeDocument/2006/relationships/slideLayout" Target="../slideLayouts/slideLayout183.xml"/><Relationship Id="rId31" Type="http://schemas.openxmlformats.org/officeDocument/2006/relationships/slideLayout" Target="../slideLayouts/slideLayout204.xml"/><Relationship Id="rId44" Type="http://schemas.openxmlformats.org/officeDocument/2006/relationships/slideLayout" Target="../slideLayouts/slideLayout217.xml"/><Relationship Id="rId52" Type="http://schemas.openxmlformats.org/officeDocument/2006/relationships/slideLayout" Target="../slideLayouts/slideLayout225.xml"/><Relationship Id="rId60" Type="http://schemas.openxmlformats.org/officeDocument/2006/relationships/theme" Target="../theme/theme5.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58.xml"/><Relationship Id="rId21" Type="http://schemas.openxmlformats.org/officeDocument/2006/relationships/slideLayout" Target="../slideLayouts/slideLayout253.xml"/><Relationship Id="rId42" Type="http://schemas.openxmlformats.org/officeDocument/2006/relationships/slideLayout" Target="../slideLayouts/slideLayout274.xml"/><Relationship Id="rId47" Type="http://schemas.openxmlformats.org/officeDocument/2006/relationships/slideLayout" Target="../slideLayouts/slideLayout279.xml"/><Relationship Id="rId63" Type="http://schemas.openxmlformats.org/officeDocument/2006/relationships/slideLayout" Target="../slideLayouts/slideLayout295.xml"/><Relationship Id="rId68" Type="http://schemas.openxmlformats.org/officeDocument/2006/relationships/slideLayout" Target="../slideLayouts/slideLayout300.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9" Type="http://schemas.openxmlformats.org/officeDocument/2006/relationships/slideLayout" Target="../slideLayouts/slideLayout261.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37" Type="http://schemas.openxmlformats.org/officeDocument/2006/relationships/slideLayout" Target="../slideLayouts/slideLayout269.xml"/><Relationship Id="rId40" Type="http://schemas.openxmlformats.org/officeDocument/2006/relationships/slideLayout" Target="../slideLayouts/slideLayout272.xml"/><Relationship Id="rId45" Type="http://schemas.openxmlformats.org/officeDocument/2006/relationships/slideLayout" Target="../slideLayouts/slideLayout277.xml"/><Relationship Id="rId53" Type="http://schemas.openxmlformats.org/officeDocument/2006/relationships/slideLayout" Target="../slideLayouts/slideLayout285.xml"/><Relationship Id="rId58" Type="http://schemas.openxmlformats.org/officeDocument/2006/relationships/slideLayout" Target="../slideLayouts/slideLayout290.xml"/><Relationship Id="rId66" Type="http://schemas.openxmlformats.org/officeDocument/2006/relationships/slideLayout" Target="../slideLayouts/slideLayout298.xml"/><Relationship Id="rId74" Type="http://schemas.openxmlformats.org/officeDocument/2006/relationships/theme" Target="../theme/theme6.xml"/><Relationship Id="rId5" Type="http://schemas.openxmlformats.org/officeDocument/2006/relationships/slideLayout" Target="../slideLayouts/slideLayout237.xml"/><Relationship Id="rId61" Type="http://schemas.openxmlformats.org/officeDocument/2006/relationships/slideLayout" Target="../slideLayouts/slideLayout293.xml"/><Relationship Id="rId19" Type="http://schemas.openxmlformats.org/officeDocument/2006/relationships/slideLayout" Target="../slideLayouts/slideLayout25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slideLayout" Target="../slideLayouts/slideLayout267.xml"/><Relationship Id="rId43" Type="http://schemas.openxmlformats.org/officeDocument/2006/relationships/slideLayout" Target="../slideLayouts/slideLayout275.xml"/><Relationship Id="rId48" Type="http://schemas.openxmlformats.org/officeDocument/2006/relationships/slideLayout" Target="../slideLayouts/slideLayout280.xml"/><Relationship Id="rId56" Type="http://schemas.openxmlformats.org/officeDocument/2006/relationships/slideLayout" Target="../slideLayouts/slideLayout288.xml"/><Relationship Id="rId64" Type="http://schemas.openxmlformats.org/officeDocument/2006/relationships/slideLayout" Target="../slideLayouts/slideLayout296.xml"/><Relationship Id="rId69" Type="http://schemas.openxmlformats.org/officeDocument/2006/relationships/slideLayout" Target="../slideLayouts/slideLayout301.xml"/><Relationship Id="rId8" Type="http://schemas.openxmlformats.org/officeDocument/2006/relationships/slideLayout" Target="../slideLayouts/slideLayout240.xml"/><Relationship Id="rId51" Type="http://schemas.openxmlformats.org/officeDocument/2006/relationships/slideLayout" Target="../slideLayouts/slideLayout283.xml"/><Relationship Id="rId72" Type="http://schemas.openxmlformats.org/officeDocument/2006/relationships/slideLayout" Target="../slideLayouts/slideLayout304.xml"/><Relationship Id="rId3" Type="http://schemas.openxmlformats.org/officeDocument/2006/relationships/slideLayout" Target="../slideLayouts/slideLayout235.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38" Type="http://schemas.openxmlformats.org/officeDocument/2006/relationships/slideLayout" Target="../slideLayouts/slideLayout270.xml"/><Relationship Id="rId46" Type="http://schemas.openxmlformats.org/officeDocument/2006/relationships/slideLayout" Target="../slideLayouts/slideLayout278.xml"/><Relationship Id="rId59" Type="http://schemas.openxmlformats.org/officeDocument/2006/relationships/slideLayout" Target="../slideLayouts/slideLayout291.xml"/><Relationship Id="rId67" Type="http://schemas.openxmlformats.org/officeDocument/2006/relationships/slideLayout" Target="../slideLayouts/slideLayout299.xml"/><Relationship Id="rId20" Type="http://schemas.openxmlformats.org/officeDocument/2006/relationships/slideLayout" Target="../slideLayouts/slideLayout252.xml"/><Relationship Id="rId41" Type="http://schemas.openxmlformats.org/officeDocument/2006/relationships/slideLayout" Target="../slideLayouts/slideLayout273.xml"/><Relationship Id="rId54" Type="http://schemas.openxmlformats.org/officeDocument/2006/relationships/slideLayout" Target="../slideLayouts/slideLayout286.xml"/><Relationship Id="rId62" Type="http://schemas.openxmlformats.org/officeDocument/2006/relationships/slideLayout" Target="../slideLayouts/slideLayout294.xml"/><Relationship Id="rId70" Type="http://schemas.openxmlformats.org/officeDocument/2006/relationships/slideLayout" Target="../slideLayouts/slideLayout302.xml"/><Relationship Id="rId75" Type="http://schemas.openxmlformats.org/officeDocument/2006/relationships/image" Target="../media/image50.png"/><Relationship Id="rId1" Type="http://schemas.openxmlformats.org/officeDocument/2006/relationships/slideLayout" Target="../slideLayouts/slideLayout233.xml"/><Relationship Id="rId6" Type="http://schemas.openxmlformats.org/officeDocument/2006/relationships/slideLayout" Target="../slideLayouts/slideLayout238.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36" Type="http://schemas.openxmlformats.org/officeDocument/2006/relationships/slideLayout" Target="../slideLayouts/slideLayout268.xml"/><Relationship Id="rId49" Type="http://schemas.openxmlformats.org/officeDocument/2006/relationships/slideLayout" Target="../slideLayouts/slideLayout281.xml"/><Relationship Id="rId57" Type="http://schemas.openxmlformats.org/officeDocument/2006/relationships/slideLayout" Target="../slideLayouts/slideLayout289.xml"/><Relationship Id="rId10" Type="http://schemas.openxmlformats.org/officeDocument/2006/relationships/slideLayout" Target="../slideLayouts/slideLayout242.xml"/><Relationship Id="rId31" Type="http://schemas.openxmlformats.org/officeDocument/2006/relationships/slideLayout" Target="../slideLayouts/slideLayout263.xml"/><Relationship Id="rId44" Type="http://schemas.openxmlformats.org/officeDocument/2006/relationships/slideLayout" Target="../slideLayouts/slideLayout276.xml"/><Relationship Id="rId52" Type="http://schemas.openxmlformats.org/officeDocument/2006/relationships/slideLayout" Target="../slideLayouts/slideLayout284.xml"/><Relationship Id="rId60" Type="http://schemas.openxmlformats.org/officeDocument/2006/relationships/slideLayout" Target="../slideLayouts/slideLayout292.xml"/><Relationship Id="rId65" Type="http://schemas.openxmlformats.org/officeDocument/2006/relationships/slideLayout" Target="../slideLayouts/slideLayout297.xml"/><Relationship Id="rId73" Type="http://schemas.openxmlformats.org/officeDocument/2006/relationships/slideLayout" Target="../slideLayouts/slideLayout305.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9" Type="http://schemas.openxmlformats.org/officeDocument/2006/relationships/slideLayout" Target="../slideLayouts/slideLayout271.xml"/><Relationship Id="rId34" Type="http://schemas.openxmlformats.org/officeDocument/2006/relationships/slideLayout" Target="../slideLayouts/slideLayout266.xml"/><Relationship Id="rId50" Type="http://schemas.openxmlformats.org/officeDocument/2006/relationships/slideLayout" Target="../slideLayouts/slideLayout282.xml"/><Relationship Id="rId55" Type="http://schemas.openxmlformats.org/officeDocument/2006/relationships/slideLayout" Target="../slideLayouts/slideLayout287.xml"/><Relationship Id="rId76" Type="http://schemas.openxmlformats.org/officeDocument/2006/relationships/image" Target="../media/image51.svg"/><Relationship Id="rId7" Type="http://schemas.openxmlformats.org/officeDocument/2006/relationships/slideLayout" Target="../slideLayouts/slideLayout239.xml"/><Relationship Id="rId71" Type="http://schemas.openxmlformats.org/officeDocument/2006/relationships/slideLayout" Target="../slideLayouts/slideLayout3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7CD34-0B8B-4FDA-95B5-4CD29760CCE9}" type="datetimeFigureOut">
              <a:rPr lang="en-US" smtClean="0"/>
              <a:t>5/6/2024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14D64-FDF6-4162-9AE2-FD52D963A2BB}" type="slidenum">
              <a:rPr lang="en-US" smtClean="0"/>
              <a:t>‹#›</a:t>
            </a:fld>
            <a:endParaRPr lang="en-US"/>
          </a:p>
        </p:txBody>
      </p:sp>
    </p:spTree>
    <p:extLst>
      <p:ext uri="{BB962C8B-B14F-4D97-AF65-F5344CB8AC3E}">
        <p14:creationId xmlns:p14="http://schemas.microsoft.com/office/powerpoint/2010/main" val="2956500075"/>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400" r:id="rId12"/>
    <p:sldLayoutId id="2147484401" r:id="rId13"/>
    <p:sldLayoutId id="2147484461" r:id="rId14"/>
    <p:sldLayoutId id="2147484536" r:id="rId15"/>
    <p:sldLayoutId id="214748453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53567840"/>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p>
        </p:txBody>
      </p:sp>
      <p:pic>
        <p:nvPicPr>
          <p:cNvPr id="6" name="Picture 5">
            <a:extLst>
              <a:ext uri="{FF2B5EF4-FFF2-40B4-BE49-F238E27FC236}">
                <a16:creationId xmlns:a16="http://schemas.microsoft.com/office/drawing/2014/main" id="{12FB97FA-7274-C94D-93CC-BF6E102B527D}"/>
              </a:ext>
            </a:extLst>
          </p:cNvPr>
          <p:cNvPicPr>
            <a:picLocks noChangeAspect="1"/>
          </p:cNvPicPr>
          <p:nvPr userDrawn="1"/>
        </p:nvPicPr>
        <p:blipFill>
          <a:blip r:embed="rId19"/>
          <a:stretch>
            <a:fillRect/>
          </a:stretch>
        </p:blipFill>
        <p:spPr>
          <a:xfrm>
            <a:off x="7658100" y="4307493"/>
            <a:ext cx="4533900" cy="2549775"/>
          </a:xfrm>
          <a:prstGeom prst="rect">
            <a:avLst/>
          </a:prstGeom>
        </p:spPr>
      </p:pic>
      <p:pic>
        <p:nvPicPr>
          <p:cNvPr id="8" name="Picture 7">
            <a:extLst>
              <a:ext uri="{FF2B5EF4-FFF2-40B4-BE49-F238E27FC236}">
                <a16:creationId xmlns:a16="http://schemas.microsoft.com/office/drawing/2014/main" id="{C2AD0090-769F-F14C-9904-7F22C556E239}"/>
              </a:ext>
            </a:extLst>
          </p:cNvPr>
          <p:cNvPicPr>
            <a:picLocks noChangeAspect="1"/>
          </p:cNvPicPr>
          <p:nvPr userDrawn="1"/>
        </p:nvPicPr>
        <p:blipFill>
          <a:blip r:embed="rId20"/>
          <a:stretch>
            <a:fillRect/>
          </a:stretch>
        </p:blipFill>
        <p:spPr>
          <a:xfrm>
            <a:off x="10955338" y="277717"/>
            <a:ext cx="876300" cy="186116"/>
          </a:xfrm>
          <a:prstGeom prst="rect">
            <a:avLst/>
          </a:prstGeom>
        </p:spPr>
      </p:pic>
      <p:pic>
        <p:nvPicPr>
          <p:cNvPr id="14" name="Picture 13">
            <a:extLst>
              <a:ext uri="{FF2B5EF4-FFF2-40B4-BE49-F238E27FC236}">
                <a16:creationId xmlns:a16="http://schemas.microsoft.com/office/drawing/2014/main" id="{5DAA3DA2-01C1-4242-B5F6-B5B24B5390AB}"/>
              </a:ext>
            </a:extLst>
          </p:cNvPr>
          <p:cNvPicPr>
            <a:picLocks noChangeAspect="1"/>
          </p:cNvPicPr>
          <p:nvPr userDrawn="1"/>
        </p:nvPicPr>
        <p:blipFill>
          <a:blip r:embed="rId21"/>
          <a:stretch>
            <a:fillRect/>
          </a:stretch>
        </p:blipFill>
        <p:spPr>
          <a:xfrm>
            <a:off x="360362" y="277717"/>
            <a:ext cx="1935163" cy="175165"/>
          </a:xfrm>
          <a:prstGeom prst="rect">
            <a:avLst/>
          </a:prstGeom>
        </p:spPr>
      </p:pic>
    </p:spTree>
    <p:extLst>
      <p:ext uri="{BB962C8B-B14F-4D97-AF65-F5344CB8AC3E}">
        <p14:creationId xmlns:p14="http://schemas.microsoft.com/office/powerpoint/2010/main" val="1518303614"/>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35565132"/>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 id="2147484328" r:id="rId46"/>
    <p:sldLayoutId id="2147484329" r:id="rId47"/>
    <p:sldLayoutId id="2147484330" r:id="rId48"/>
    <p:sldLayoutId id="2147484331" r:id="rId49"/>
    <p:sldLayoutId id="2147484332" r:id="rId50"/>
    <p:sldLayoutId id="2147484333" r:id="rId51"/>
    <p:sldLayoutId id="2147484334" r:id="rId52"/>
    <p:sldLayoutId id="2147484335" r:id="rId53"/>
    <p:sldLayoutId id="2147484336" r:id="rId54"/>
    <p:sldLayoutId id="2147484337" r:id="rId55"/>
    <p:sldLayoutId id="2147484338" r:id="rId56"/>
    <p:sldLayoutId id="2147484339" r:id="rId57"/>
    <p:sldLayoutId id="2147484340" r:id="rId58"/>
    <p:sldLayoutId id="2147484341" r:id="rId59"/>
    <p:sldLayoutId id="2147484342" r:id="rId60"/>
    <p:sldLayoutId id="2147484343" r:id="rId61"/>
    <p:sldLayoutId id="2147484344" r:id="rId62"/>
    <p:sldLayoutId id="2147484345" r:id="rId63"/>
    <p:sldLayoutId id="2147484346" r:id="rId64"/>
    <p:sldLayoutId id="2147484347" r:id="rId65"/>
    <p:sldLayoutId id="2147484348" r:id="rId66"/>
    <p:sldLayoutId id="2147484349" r:id="rId67"/>
    <p:sldLayoutId id="2147484350" r:id="rId68"/>
    <p:sldLayoutId id="2147484351" r:id="rId69"/>
    <p:sldLayoutId id="2147484352" r:id="rId70"/>
    <p:sldLayoutId id="2147484353" r:id="rId71"/>
    <p:sldLayoutId id="2147484354" r:id="rId72"/>
    <p:sldLayoutId id="2147484355" r:id="rId73"/>
    <p:sldLayoutId id="2147484356" r:id="rId74"/>
    <p:sldLayoutId id="2147484357" r:id="rId75"/>
    <p:sldLayoutId id="2147484358" r:id="rId76"/>
    <p:sldLayoutId id="2147484359" r:id="rId77"/>
    <p:sldLayoutId id="2147484360" r:id="rId78"/>
    <p:sldLayoutId id="2147484361" r:id="rId79"/>
    <p:sldLayoutId id="2147484362" r:id="rId80"/>
    <p:sldLayoutId id="2147484363" r:id="rId81"/>
    <p:sldLayoutId id="2147484364" r:id="rId82"/>
    <p:sldLayoutId id="2147484365" r:id="rId83"/>
    <p:sldLayoutId id="2147484366" r:id="rId84"/>
    <p:sldLayoutId id="2147484367" r:id="rId85"/>
    <p:sldLayoutId id="2147484368" r:id="rId86"/>
    <p:sldLayoutId id="2147484369" r:id="rId87"/>
    <p:sldLayoutId id="2147484370" r:id="rId88"/>
    <p:sldLayoutId id="2147484371" r:id="rId89"/>
    <p:sldLayoutId id="2147484372" r:id="rId90"/>
    <p:sldLayoutId id="2147484373" r:id="rId91"/>
    <p:sldLayoutId id="2147484374" r:id="rId92"/>
    <p:sldLayoutId id="2147484375" r:id="rId93"/>
    <p:sldLayoutId id="2147484376" r:id="rId94"/>
    <p:sldLayoutId id="2147484377" r:id="rId95"/>
    <p:sldLayoutId id="2147484378" r:id="rId96"/>
    <p:sldLayoutId id="2147484379" r:id="rId97"/>
    <p:sldLayoutId id="2147484380" r:id="rId98"/>
    <p:sldLayoutId id="2147484381" r:id="rId99"/>
    <p:sldLayoutId id="2147484382" r:id="rId100"/>
    <p:sldLayoutId id="2147484383" r:id="rId101"/>
    <p:sldLayoutId id="2147484384" r:id="rId102"/>
    <p:sldLayoutId id="2147484385" r:id="rId103"/>
    <p:sldLayoutId id="2147484386" r:id="rId104"/>
    <p:sldLayoutId id="2147484387" r:id="rId105"/>
    <p:sldLayoutId id="2147484388" r:id="rId106"/>
    <p:sldLayoutId id="2147484389" r:id="rId107"/>
    <p:sldLayoutId id="2147484390" r:id="rId108"/>
    <p:sldLayoutId id="2147484391" r:id="rId109"/>
    <p:sldLayoutId id="2147484392" r:id="rId110"/>
    <p:sldLayoutId id="2147484393" r:id="rId111"/>
    <p:sldLayoutId id="2147484394" r:id="rId112"/>
    <p:sldLayoutId id="2147484395" r:id="rId113"/>
    <p:sldLayoutId id="2147484396" r:id="rId114"/>
    <p:sldLayoutId id="2147484397" r:id="rId115"/>
    <p:sldLayoutId id="2147484398" r:id="rId116"/>
    <p:sldLayoutId id="2147484399" r:id="rId117"/>
    <p:sldLayoutId id="2147484402"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6775869"/>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423" r:id="rId20"/>
    <p:sldLayoutId id="2147484424" r:id="rId21"/>
    <p:sldLayoutId id="2147484425" r:id="rId22"/>
    <p:sldLayoutId id="2147484426" r:id="rId23"/>
    <p:sldLayoutId id="2147484427" r:id="rId24"/>
    <p:sldLayoutId id="2147484428" r:id="rId25"/>
    <p:sldLayoutId id="2147484429" r:id="rId26"/>
    <p:sldLayoutId id="2147484430" r:id="rId27"/>
    <p:sldLayoutId id="2147484431" r:id="rId28"/>
    <p:sldLayoutId id="2147484432" r:id="rId29"/>
    <p:sldLayoutId id="2147484433" r:id="rId30"/>
    <p:sldLayoutId id="2147484434" r:id="rId31"/>
    <p:sldLayoutId id="2147484435" r:id="rId32"/>
    <p:sldLayoutId id="2147484436" r:id="rId33"/>
    <p:sldLayoutId id="2147484437" r:id="rId34"/>
    <p:sldLayoutId id="2147484438" r:id="rId35"/>
    <p:sldLayoutId id="2147484439" r:id="rId36"/>
    <p:sldLayoutId id="2147484440" r:id="rId37"/>
    <p:sldLayoutId id="2147484441" r:id="rId38"/>
    <p:sldLayoutId id="2147484442" r:id="rId39"/>
    <p:sldLayoutId id="2147484443" r:id="rId40"/>
    <p:sldLayoutId id="2147484444" r:id="rId41"/>
    <p:sldLayoutId id="2147484445" r:id="rId42"/>
    <p:sldLayoutId id="2147484446" r:id="rId43"/>
    <p:sldLayoutId id="2147484447" r:id="rId44"/>
    <p:sldLayoutId id="2147484448" r:id="rId45"/>
    <p:sldLayoutId id="2147484449" r:id="rId46"/>
    <p:sldLayoutId id="2147484450" r:id="rId47"/>
    <p:sldLayoutId id="2147484451" r:id="rId48"/>
    <p:sldLayoutId id="2147484452" r:id="rId49"/>
    <p:sldLayoutId id="2147484453" r:id="rId50"/>
    <p:sldLayoutId id="2147484454" r:id="rId51"/>
    <p:sldLayoutId id="2147484455" r:id="rId52"/>
    <p:sldLayoutId id="2147484456" r:id="rId53"/>
    <p:sldLayoutId id="2147484457" r:id="rId54"/>
    <p:sldLayoutId id="2147484458" r:id="rId55"/>
    <p:sldLayoutId id="2147484459" r:id="rId56"/>
    <p:sldLayoutId id="2147484460" r:id="rId57"/>
    <p:sldLayoutId id="2147484537" r:id="rId58"/>
    <p:sldLayoutId id="2147484539" r:id="rId59"/>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5">
            <a:extLst>
              <a:ext uri="{96DAC541-7B7A-43D3-8B79-37D633B846F1}">
                <asvg:svgBlip xmlns:asvg="http://schemas.microsoft.com/office/drawing/2016/SVG/main" r:embed="rId7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6721352"/>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 id="2147484481" r:id="rId19"/>
    <p:sldLayoutId id="2147484482" r:id="rId20"/>
    <p:sldLayoutId id="2147484483" r:id="rId21"/>
    <p:sldLayoutId id="2147484484" r:id="rId22"/>
    <p:sldLayoutId id="2147484485" r:id="rId23"/>
    <p:sldLayoutId id="2147484486" r:id="rId24"/>
    <p:sldLayoutId id="2147484487" r:id="rId25"/>
    <p:sldLayoutId id="2147484488" r:id="rId26"/>
    <p:sldLayoutId id="2147484489" r:id="rId27"/>
    <p:sldLayoutId id="2147484490" r:id="rId28"/>
    <p:sldLayoutId id="2147484491" r:id="rId29"/>
    <p:sldLayoutId id="2147484492" r:id="rId30"/>
    <p:sldLayoutId id="2147484493" r:id="rId31"/>
    <p:sldLayoutId id="2147484494" r:id="rId32"/>
    <p:sldLayoutId id="2147484495" r:id="rId33"/>
    <p:sldLayoutId id="2147484496" r:id="rId34"/>
    <p:sldLayoutId id="2147484497" r:id="rId35"/>
    <p:sldLayoutId id="2147484498" r:id="rId36"/>
    <p:sldLayoutId id="2147484499" r:id="rId37"/>
    <p:sldLayoutId id="2147484500" r:id="rId38"/>
    <p:sldLayoutId id="2147484501" r:id="rId39"/>
    <p:sldLayoutId id="2147484502" r:id="rId40"/>
    <p:sldLayoutId id="2147484503" r:id="rId41"/>
    <p:sldLayoutId id="2147484504" r:id="rId42"/>
    <p:sldLayoutId id="2147484505" r:id="rId43"/>
    <p:sldLayoutId id="2147484506" r:id="rId44"/>
    <p:sldLayoutId id="2147484507" r:id="rId45"/>
    <p:sldLayoutId id="2147484508" r:id="rId46"/>
    <p:sldLayoutId id="2147484509" r:id="rId47"/>
    <p:sldLayoutId id="2147484510" r:id="rId48"/>
    <p:sldLayoutId id="2147484511" r:id="rId49"/>
    <p:sldLayoutId id="2147484512" r:id="rId50"/>
    <p:sldLayoutId id="2147484513" r:id="rId51"/>
    <p:sldLayoutId id="2147484514" r:id="rId52"/>
    <p:sldLayoutId id="2147484515" r:id="rId53"/>
    <p:sldLayoutId id="2147484516" r:id="rId54"/>
    <p:sldLayoutId id="2147484517" r:id="rId55"/>
    <p:sldLayoutId id="2147484518" r:id="rId56"/>
    <p:sldLayoutId id="2147484519" r:id="rId57"/>
    <p:sldLayoutId id="2147484520" r:id="rId58"/>
    <p:sldLayoutId id="2147484521" r:id="rId59"/>
    <p:sldLayoutId id="2147484522" r:id="rId60"/>
    <p:sldLayoutId id="2147484523" r:id="rId61"/>
    <p:sldLayoutId id="2147484524" r:id="rId62"/>
    <p:sldLayoutId id="2147484525" r:id="rId63"/>
    <p:sldLayoutId id="2147484526" r:id="rId64"/>
    <p:sldLayoutId id="2147484527" r:id="rId65"/>
    <p:sldLayoutId id="2147484528" r:id="rId66"/>
    <p:sldLayoutId id="2147484529" r:id="rId67"/>
    <p:sldLayoutId id="2147484530" r:id="rId68"/>
    <p:sldLayoutId id="2147484531" r:id="rId69"/>
    <p:sldLayoutId id="2147484532" r:id="rId70"/>
    <p:sldLayoutId id="2147484533" r:id="rId71"/>
    <p:sldLayoutId id="2147484534" r:id="rId72"/>
    <p:sldLayoutId id="2147484535"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xml"/><Relationship Id="rId1" Type="http://schemas.openxmlformats.org/officeDocument/2006/relationships/slideLayout" Target="../slideLayouts/slideLayout25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jpg"/></Relationships>
</file>

<file path=ppt/slides/_rels/slide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xml"/><Relationship Id="rId1" Type="http://schemas.openxmlformats.org/officeDocument/2006/relationships/slideLayout" Target="../slideLayouts/slideLayout232.xml"/><Relationship Id="rId4" Type="http://schemas.openxmlformats.org/officeDocument/2006/relationships/image" Target="../media/image95.png"/></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3.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customXml" Target="../ink/ink5.xml"/><Relationship Id="rId18" Type="http://schemas.openxmlformats.org/officeDocument/2006/relationships/customXml" Target="../ink/ink8.xml"/><Relationship Id="rId3" Type="http://schemas.openxmlformats.org/officeDocument/2006/relationships/image" Target="../media/image111.png"/><Relationship Id="rId7" Type="http://schemas.openxmlformats.org/officeDocument/2006/relationships/customXml" Target="../ink/ink2.xml"/><Relationship Id="rId12" Type="http://schemas.openxmlformats.org/officeDocument/2006/relationships/image" Target="../media/image126.png"/><Relationship Id="rId17" Type="http://schemas.openxmlformats.org/officeDocument/2006/relationships/customXml" Target="../ink/ink7.xml"/><Relationship Id="rId2" Type="http://schemas.openxmlformats.org/officeDocument/2006/relationships/notesSlide" Target="../notesSlides/notesSlide24.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25.png"/><Relationship Id="rId4" Type="http://schemas.openxmlformats.org/officeDocument/2006/relationships/image" Target="../media/image112.png"/><Relationship Id="rId9" Type="http://schemas.openxmlformats.org/officeDocument/2006/relationships/customXml" Target="../ink/ink3.xml"/><Relationship Id="rId14" Type="http://schemas.openxmlformats.org/officeDocument/2006/relationships/image" Target="../media/image1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ettings/security" TargetMode="External"/><Relationship Id="rId2" Type="http://schemas.openxmlformats.org/officeDocument/2006/relationships/notesSlide" Target="../notesSlides/notesSlide27.xml"/><Relationship Id="rId1" Type="http://schemas.openxmlformats.org/officeDocument/2006/relationships/slideLayout" Target="../slideLayouts/slideLayout172.xml"/></Relationships>
</file>

<file path=ppt/slides/_rels/slide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1.xml"/></Relationships>
</file>

<file path=ppt/slides/_rels/slide3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provide-feedback"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15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hyperlink" Target="https://review.learn.microsoft.com/en-us/help/contribute/guidance-for-ai-generated-content?branch=main" TargetMode="External"/><Relationship Id="rId7" Type="http://schemas.openxmlformats.org/officeDocument/2006/relationships/image" Target="../media/image151.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hyperlink" Target="https://learn.microsoft.com/en-us/azure/azure-resource-manager/management/manage-resource-groups-python?tabs=windows" TargetMode="External"/><Relationship Id="rId5" Type="http://schemas.openxmlformats.org/officeDocument/2006/relationships/hyperlink" Target="https://aka.ms/github/copilot" TargetMode="External"/><Relationship Id="rId4" Type="http://schemas.openxmlformats.org/officeDocument/2006/relationships/hyperlink" Target="https://learn.microsoft.com/azure/cognitive-services/openai/overview"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1.xml"/><Relationship Id="rId1" Type="http://schemas.openxmlformats.org/officeDocument/2006/relationships/slideLayout" Target="../slideLayouts/slideLayout172.xml"/></Relationships>
</file>

<file path=ppt/slides/_rels/slide62.xml.rels><?xml version="1.0" encoding="UTF-8" standalone="yes"?>
<Relationships xmlns="http://schemas.openxmlformats.org/package/2006/relationships"><Relationship Id="rId3" Type="http://schemas.openxmlformats.org/officeDocument/2006/relationships/hyperlink" Target="https://learn.microsoft.com/contribute/" TargetMode="External"/><Relationship Id="rId2" Type="http://schemas.openxmlformats.org/officeDocument/2006/relationships/notesSlide" Target="../notesSlides/notesSlide62.xml"/><Relationship Id="rId1" Type="http://schemas.openxmlformats.org/officeDocument/2006/relationships/slideLayout" Target="../slideLayouts/slideLayout172.xml"/><Relationship Id="rId5" Type="http://schemas.openxmlformats.org/officeDocument/2006/relationships/image" Target="../media/image154.png"/><Relationship Id="rId4" Type="http://schemas.openxmlformats.org/officeDocument/2006/relationships/hyperlink" Target="https://learn.microsoft.com/users/me"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learn.microsoft.com/training/contributor/contribute-docs-browser" TargetMode="External"/><Relationship Id="rId2" Type="http://schemas.openxmlformats.org/officeDocument/2006/relationships/notesSlide" Target="../notesSlides/notesSlide63.xml"/><Relationship Id="rId1" Type="http://schemas.openxmlformats.org/officeDocument/2006/relationships/slideLayout" Target="../slideLayouts/slideLayout170.xml"/><Relationship Id="rId4" Type="http://schemas.openxmlformats.org/officeDocument/2006/relationships/image" Target="../media/image155.png"/></Relationships>
</file>

<file path=ppt/slides/_rels/slide64.xml.rels><?xml version="1.0" encoding="UTF-8" standalone="yes"?>
<Relationships xmlns="http://schemas.openxmlformats.org/package/2006/relationships"><Relationship Id="rId3" Type="http://schemas.openxmlformats.org/officeDocument/2006/relationships/hyperlink" Target="https://mvp.microsoft.com/" TargetMode="External"/><Relationship Id="rId2" Type="http://schemas.openxmlformats.org/officeDocument/2006/relationships/notesSlide" Target="../notesSlides/notesSlide64.xml"/><Relationship Id="rId1" Type="http://schemas.openxmlformats.org/officeDocument/2006/relationships/slideLayout" Target="../slideLayouts/slideLayout172.xml"/><Relationship Id="rId5" Type="http://schemas.openxmlformats.org/officeDocument/2006/relationships/image" Target="../media/image157.png"/><Relationship Id="rId4" Type="http://schemas.openxmlformats.org/officeDocument/2006/relationships/image" Target="../media/image156.png"/></Relationships>
</file>

<file path=ppt/slides/_rels/slide65.xml.rels><?xml version="1.0" encoding="UTF-8" standalone="yes"?>
<Relationships xmlns="http://schemas.openxmlformats.org/package/2006/relationships"><Relationship Id="rId3" Type="http://schemas.openxmlformats.org/officeDocument/2006/relationships/hyperlink" Target="https://learn.microsoft.com/azure/azure-sql/virtual-machines/windows/sql-server-iaas-agent-extension-automate-management?WT.mc_id=DP-MVP-5003697"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microsoftedge.microsoft.com/addons/detail/skilling-champion-extensi/fmbcbeaecledoacfmelbailimfbcjpkb" TargetMode="External"/><Relationship Id="rId4" Type="http://schemas.openxmlformats.org/officeDocument/2006/relationships/hyperlink" Target="mailto:skillingchampion@microsoft.com"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techcommunity.microsoft.com/t5/azure-developer-community-blog/bg-p/AzureDevCommunityBlog" TargetMode="External"/><Relationship Id="rId7" Type="http://schemas.openxmlformats.org/officeDocument/2006/relationships/image" Target="../media/image10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937104-D18E-46EC-672C-E85C915E8954}"/>
              </a:ext>
            </a:extLst>
          </p:cNvPr>
          <p:cNvPicPr>
            <a:picLocks noChangeAspect="1"/>
          </p:cNvPicPr>
          <p:nvPr/>
        </p:nvPicPr>
        <p:blipFill>
          <a:blip r:embed="rId3"/>
          <a:stretch>
            <a:fillRect/>
          </a:stretch>
        </p:blipFill>
        <p:spPr>
          <a:xfrm>
            <a:off x="11853016" y="2780947"/>
            <a:ext cx="1432684" cy="4077053"/>
          </a:xfrm>
          <a:prstGeom prst="rect">
            <a:avLst/>
          </a:prstGeom>
        </p:spPr>
      </p:pic>
      <p:pic>
        <p:nvPicPr>
          <p:cNvPr id="15" name="Picture 14" descr="A white and blue background with a white and blue background&#10;&#10;Description automatically generated with medium confidence">
            <a:extLst>
              <a:ext uri="{FF2B5EF4-FFF2-40B4-BE49-F238E27FC236}">
                <a16:creationId xmlns:a16="http://schemas.microsoft.com/office/drawing/2014/main" id="{ECD92B9B-1760-5EB7-06DB-ED3D7B151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TextBox 17">
            <a:extLst>
              <a:ext uri="{FF2B5EF4-FFF2-40B4-BE49-F238E27FC236}">
                <a16:creationId xmlns:a16="http://schemas.microsoft.com/office/drawing/2014/main" id="{2739567A-B034-73ED-53A2-1EFBFE9FD8AF}"/>
              </a:ext>
            </a:extLst>
          </p:cNvPr>
          <p:cNvSpPr txBox="1"/>
          <p:nvPr/>
        </p:nvSpPr>
        <p:spPr>
          <a:xfrm>
            <a:off x="253995" y="491777"/>
            <a:ext cx="7926443" cy="4616648"/>
          </a:xfrm>
          <a:prstGeom prst="rect">
            <a:avLst/>
          </a:prstGeom>
        </p:spPr>
        <p:txBody>
          <a:bodyPr vert="horz" wrap="square" lIns="0" tIns="0" rIns="0" bIns="0" rtlCol="0" anchor="ctr">
            <a:spAutoFit/>
          </a:bodyPr>
          <a:lstStyle/>
          <a:p>
            <a:r>
              <a:rPr lang="en-US" sz="4800" b="1" dirty="0" err="1">
                <a:gradFill>
                  <a:gsLst>
                    <a:gs pos="100000">
                      <a:schemeClr val="accent3">
                        <a:lumMod val="60000"/>
                        <a:lumOff val="40000"/>
                      </a:schemeClr>
                    </a:gs>
                    <a:gs pos="21000">
                      <a:srgbClr val="0070C0"/>
                    </a:gs>
                    <a:gs pos="63000">
                      <a:srgbClr val="CD40CB"/>
                    </a:gs>
                  </a:gsLst>
                  <a:lin ang="7200000" scaled="0"/>
                </a:gradFill>
                <a:latin typeface="Segoe UI Semibold" panose="020B0502040204020203" pitchFamily="34" charset="0"/>
                <a:cs typeface="Segoe UI Semibold" panose="020B0502040204020203" pitchFamily="34" charset="0"/>
              </a:rPr>
              <a:t>GitHub+Docs+Your</a:t>
            </a:r>
            <a:r>
              <a:rPr lang="en-US" sz="4800" b="1" dirty="0">
                <a:gradFill>
                  <a:gsLst>
                    <a:gs pos="100000">
                      <a:schemeClr val="accent3">
                        <a:lumMod val="60000"/>
                        <a:lumOff val="40000"/>
                      </a:schemeClr>
                    </a:gs>
                    <a:gs pos="21000">
                      <a:srgbClr val="0070C0"/>
                    </a:gs>
                    <a:gs pos="63000">
                      <a:srgbClr val="CD40CB"/>
                    </a:gs>
                  </a:gsLst>
                  <a:lin ang="7200000" scaled="0"/>
                </a:gradFill>
                <a:latin typeface="Segoe UI Semibold" panose="020B0502040204020203" pitchFamily="34" charset="0"/>
                <a:cs typeface="Segoe UI Semibold" panose="020B0502040204020203" pitchFamily="34" charset="0"/>
              </a:rPr>
              <a:t> Career</a:t>
            </a:r>
          </a:p>
          <a:p>
            <a:endParaRPr lang="en-US" sz="3600" b="1" dirty="0">
              <a:gradFill>
                <a:gsLst>
                  <a:gs pos="100000">
                    <a:schemeClr val="accent3">
                      <a:lumMod val="60000"/>
                      <a:lumOff val="40000"/>
                    </a:schemeClr>
                  </a:gs>
                  <a:gs pos="21000">
                    <a:srgbClr val="0070C0"/>
                  </a:gs>
                  <a:gs pos="63000">
                    <a:srgbClr val="CD40CB"/>
                  </a:gs>
                </a:gsLst>
                <a:lin ang="7200000" scaled="0"/>
              </a:gradFill>
              <a:latin typeface="Segoe UI Semibold" panose="020B0502040204020203" pitchFamily="34" charset="0"/>
              <a:cs typeface="Segoe UI Semibold" panose="020B0502040204020203" pitchFamily="34" charset="0"/>
            </a:endParaRPr>
          </a:p>
          <a:p>
            <a:endParaRPr lang="en-US" sz="3600" b="1" dirty="0">
              <a:gradFill>
                <a:gsLst>
                  <a:gs pos="100000">
                    <a:schemeClr val="accent3">
                      <a:lumMod val="60000"/>
                      <a:lumOff val="40000"/>
                    </a:schemeClr>
                  </a:gs>
                  <a:gs pos="21000">
                    <a:srgbClr val="0070C0"/>
                  </a:gs>
                  <a:gs pos="63000">
                    <a:srgbClr val="CD40CB"/>
                  </a:gs>
                </a:gsLst>
                <a:lin ang="7200000" scaled="0"/>
              </a:gradFill>
              <a:latin typeface="Segoe UI Semibold" panose="020B0502040204020203" pitchFamily="34" charset="0"/>
              <a:cs typeface="Segoe UI Semibold" panose="020B0502040204020203" pitchFamily="34" charset="0"/>
            </a:endParaRPr>
          </a:p>
          <a:p>
            <a:endParaRPr lang="en-US" sz="3600" b="1" dirty="0">
              <a:gradFill>
                <a:gsLst>
                  <a:gs pos="100000">
                    <a:schemeClr val="accent3">
                      <a:lumMod val="60000"/>
                      <a:lumOff val="40000"/>
                    </a:schemeClr>
                  </a:gs>
                  <a:gs pos="21000">
                    <a:srgbClr val="0070C0"/>
                  </a:gs>
                  <a:gs pos="63000">
                    <a:srgbClr val="CD40CB"/>
                  </a:gs>
                </a:gsLst>
                <a:lin ang="7200000" scaled="0"/>
              </a:gradFill>
              <a:latin typeface="Segoe UI Semibold" panose="020B0502040204020203" pitchFamily="34" charset="0"/>
              <a:cs typeface="Segoe UI Semibold" panose="020B0502040204020203" pitchFamily="34" charset="0"/>
            </a:endParaRPr>
          </a:p>
          <a:p>
            <a:endParaRPr lang="en-US" sz="3600" b="1" dirty="0">
              <a:gradFill>
                <a:gsLst>
                  <a:gs pos="100000">
                    <a:schemeClr val="accent3">
                      <a:lumMod val="60000"/>
                      <a:lumOff val="40000"/>
                    </a:schemeClr>
                  </a:gs>
                  <a:gs pos="21000">
                    <a:srgbClr val="0070C0"/>
                  </a:gs>
                  <a:gs pos="63000">
                    <a:srgbClr val="CD40CB"/>
                  </a:gs>
                </a:gsLst>
                <a:lin ang="7200000" scaled="0"/>
              </a:gradFill>
              <a:latin typeface="Segoe UI Semibold" panose="020B0502040204020203" pitchFamily="34" charset="0"/>
              <a:cs typeface="Segoe UI Semibold" panose="020B0502040204020203" pitchFamily="34" charset="0"/>
            </a:endParaRPr>
          </a:p>
          <a:p>
            <a:endParaRPr lang="en-US" sz="3600" b="1" dirty="0">
              <a:gradFill>
                <a:gsLst>
                  <a:gs pos="100000">
                    <a:schemeClr val="accent3">
                      <a:lumMod val="60000"/>
                      <a:lumOff val="40000"/>
                    </a:schemeClr>
                  </a:gs>
                  <a:gs pos="21000">
                    <a:srgbClr val="0070C0"/>
                  </a:gs>
                  <a:gs pos="63000">
                    <a:srgbClr val="CD40CB"/>
                  </a:gs>
                </a:gsLst>
                <a:lin ang="7200000" scaled="0"/>
              </a:gradFill>
              <a:latin typeface="Segoe UI Semibold" panose="020B0502040204020203" pitchFamily="34" charset="0"/>
              <a:cs typeface="Segoe UI Semibold" panose="020B0502040204020203" pitchFamily="34" charset="0"/>
            </a:endParaRPr>
          </a:p>
          <a:p>
            <a:r>
              <a:rPr lang="en-US" sz="3600" b="1" dirty="0">
                <a:gradFill>
                  <a:gsLst>
                    <a:gs pos="100000">
                      <a:schemeClr val="accent3">
                        <a:lumMod val="60000"/>
                        <a:lumOff val="40000"/>
                      </a:schemeClr>
                    </a:gs>
                    <a:gs pos="21000">
                      <a:srgbClr val="0070C0"/>
                    </a:gs>
                    <a:gs pos="63000">
                      <a:srgbClr val="CD40CB"/>
                    </a:gs>
                  </a:gsLst>
                  <a:lin ang="7200000" scaled="0"/>
                </a:gradFill>
                <a:latin typeface="Segoe UI Semibold" panose="020B0502040204020203" pitchFamily="34" charset="0"/>
                <a:cs typeface="Segoe UI Semibold" panose="020B0502040204020203" pitchFamily="34" charset="0"/>
              </a:rPr>
              <a:t>William Assaf </a:t>
            </a:r>
          </a:p>
          <a:p>
            <a:r>
              <a:rPr lang="en-US" sz="3600" b="1" dirty="0">
                <a:gradFill>
                  <a:gsLst>
                    <a:gs pos="100000">
                      <a:schemeClr val="accent3">
                        <a:lumMod val="60000"/>
                        <a:lumOff val="40000"/>
                      </a:schemeClr>
                    </a:gs>
                    <a:gs pos="21000">
                      <a:srgbClr val="0070C0"/>
                    </a:gs>
                    <a:gs pos="63000">
                      <a:srgbClr val="CD40CB"/>
                    </a:gs>
                  </a:gsLst>
                  <a:lin ang="7200000" scaled="0"/>
                </a:gradFill>
                <a:latin typeface="Segoe UI Semibold" panose="020B0502040204020203" pitchFamily="34" charset="0"/>
                <a:cs typeface="Segoe UI Semibold" panose="020B0502040204020203" pitchFamily="34" charset="0"/>
              </a:rPr>
              <a:t>Microsoft - Database Docs Team</a:t>
            </a:r>
          </a:p>
        </p:txBody>
      </p:sp>
      <p:pic>
        <p:nvPicPr>
          <p:cNvPr id="21" name="Picture 20">
            <a:extLst>
              <a:ext uri="{FF2B5EF4-FFF2-40B4-BE49-F238E27FC236}">
                <a16:creationId xmlns:a16="http://schemas.microsoft.com/office/drawing/2014/main" id="{E166EF44-09FE-496B-67CB-09D7B341C1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45242" y="6217946"/>
            <a:ext cx="1571865" cy="191595"/>
          </a:xfrm>
          <a:prstGeom prst="rect">
            <a:avLst/>
          </a:prstGeom>
        </p:spPr>
      </p:pic>
      <p:pic>
        <p:nvPicPr>
          <p:cNvPr id="23" name="Picture 22">
            <a:extLst>
              <a:ext uri="{FF2B5EF4-FFF2-40B4-BE49-F238E27FC236}">
                <a16:creationId xmlns:a16="http://schemas.microsoft.com/office/drawing/2014/main" id="{C19434EB-DB39-6036-A2A0-D894F6D355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10850961" y="1125636"/>
            <a:ext cx="3775778" cy="830949"/>
          </a:xfrm>
          <a:prstGeom prst="rect">
            <a:avLst/>
          </a:prstGeom>
        </p:spPr>
      </p:pic>
      <p:pic>
        <p:nvPicPr>
          <p:cNvPr id="1026" name="Picture 2">
            <a:extLst>
              <a:ext uri="{FF2B5EF4-FFF2-40B4-BE49-F238E27FC236}">
                <a16:creationId xmlns:a16="http://schemas.microsoft.com/office/drawing/2014/main" id="{C5ACF52F-2346-D4DF-4E5D-8F57964A3F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36627" y="1912369"/>
            <a:ext cx="5499492" cy="13668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olorful sticker with black specks&#10;&#10;Description automatically generated">
            <a:extLst>
              <a:ext uri="{FF2B5EF4-FFF2-40B4-BE49-F238E27FC236}">
                <a16:creationId xmlns:a16="http://schemas.microsoft.com/office/drawing/2014/main" id="{037C5027-B864-403C-B144-7BB73284C4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996" y="5800309"/>
            <a:ext cx="827471" cy="8274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with clouds and a square with wings&#10;&#10;Description automatically generated">
            <a:extLst>
              <a:ext uri="{FF2B5EF4-FFF2-40B4-BE49-F238E27FC236}">
                <a16:creationId xmlns:a16="http://schemas.microsoft.com/office/drawing/2014/main" id="{F462B951-B7F4-95C8-CFF4-C9E3603177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6184" y="5925694"/>
            <a:ext cx="702086" cy="702086"/>
          </a:xfrm>
          <a:prstGeom prst="rect">
            <a:avLst/>
          </a:prstGeom>
        </p:spPr>
      </p:pic>
    </p:spTree>
    <p:extLst>
      <p:ext uri="{BB962C8B-B14F-4D97-AF65-F5344CB8AC3E}">
        <p14:creationId xmlns:p14="http://schemas.microsoft.com/office/powerpoint/2010/main" val="1259529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Learn Doc. The Add to Collection button is boxed in red.">
            <a:extLst>
              <a:ext uri="{FF2B5EF4-FFF2-40B4-BE49-F238E27FC236}">
                <a16:creationId xmlns:a16="http://schemas.microsoft.com/office/drawing/2014/main" id="{41095224-54BE-70F9-45AC-870A36C4F3A8}"/>
              </a:ext>
            </a:extLst>
          </p:cNvPr>
          <p:cNvPicPr>
            <a:picLocks noChangeAspect="1"/>
          </p:cNvPicPr>
          <p:nvPr/>
        </p:nvPicPr>
        <p:blipFill>
          <a:blip r:embed="rId3"/>
          <a:stretch>
            <a:fillRect/>
          </a:stretch>
        </p:blipFill>
        <p:spPr>
          <a:xfrm>
            <a:off x="0" y="0"/>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883900" y="2063751"/>
            <a:ext cx="250825" cy="29844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1546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Learn Doc.  The feedback button is boxed in red.">
            <a:extLst>
              <a:ext uri="{FF2B5EF4-FFF2-40B4-BE49-F238E27FC236}">
                <a16:creationId xmlns:a16="http://schemas.microsoft.com/office/drawing/2014/main" id="{F77D4813-B087-AEC9-D044-74D4ACF5BF00}"/>
              </a:ext>
            </a:extLst>
          </p:cNvPr>
          <p:cNvPicPr>
            <a:picLocks noChangeAspect="1"/>
          </p:cNvPicPr>
          <p:nvPr/>
        </p:nvPicPr>
        <p:blipFill>
          <a:blip r:embed="rId3"/>
          <a:stretch>
            <a:fillRect/>
          </a:stretch>
        </p:blipFill>
        <p:spPr>
          <a:xfrm>
            <a:off x="-1" y="-1066800"/>
            <a:ext cx="16219113" cy="1361264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 2</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989199" y="2022513"/>
            <a:ext cx="1008856" cy="31911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4FDD7CEB-8233-478E-9BF9-DAD4600B3C82}"/>
              </a:ext>
              <a:ext uri="{C183D7F6-B498-43B3-948B-1728B52AA6E4}">
                <adec:decorative xmlns:adec="http://schemas.microsoft.com/office/drawing/2017/decorative" val="1"/>
              </a:ext>
            </a:extLst>
          </p:cNvPr>
          <p:cNvSpPr/>
          <p:nvPr/>
        </p:nvSpPr>
        <p:spPr>
          <a:xfrm>
            <a:off x="11303000" y="1039072"/>
            <a:ext cx="330454" cy="319118"/>
          </a:xfrm>
          <a:prstGeom prst="rect">
            <a:avLst/>
          </a:prstGeom>
          <a:noFill/>
          <a:ln w="38100">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701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Learn Doc. The additional resources panel on the right is boxed in red.">
            <a:extLst>
              <a:ext uri="{FF2B5EF4-FFF2-40B4-BE49-F238E27FC236}">
                <a16:creationId xmlns:a16="http://schemas.microsoft.com/office/drawing/2014/main" id="{78A8AD29-7336-039E-B4AF-9CB3D5A5A3F3}"/>
              </a:ext>
            </a:extLst>
          </p:cNvPr>
          <p:cNvPicPr>
            <a:picLocks noChangeAspect="1"/>
          </p:cNvPicPr>
          <p:nvPr/>
        </p:nvPicPr>
        <p:blipFill>
          <a:blip r:embed="rId3"/>
          <a:stretch>
            <a:fillRect/>
          </a:stretch>
        </p:blipFill>
        <p:spPr>
          <a:xfrm>
            <a:off x="-3886200" y="-1143794"/>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596900" y="-1806576"/>
            <a:ext cx="10515600" cy="1325563"/>
          </a:xfrm>
        </p:spPr>
        <p:txBody>
          <a:bodyPr>
            <a:normAutofit/>
          </a:bodyPr>
          <a:lstStyle/>
          <a:p>
            <a:r>
              <a:rPr lang="en-US" sz="4800" dirty="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8115300" y="754883"/>
            <a:ext cx="4076700" cy="4947417"/>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19666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learn.microsoft.com. The Overall search window is boxed in red.">
            <a:extLst>
              <a:ext uri="{FF2B5EF4-FFF2-40B4-BE49-F238E27FC236}">
                <a16:creationId xmlns:a16="http://schemas.microsoft.com/office/drawing/2014/main" id="{36B03DB6-553D-F271-FE75-BF8A3BE381B9}"/>
              </a:ext>
            </a:extLst>
          </p:cNvPr>
          <p:cNvPicPr>
            <a:picLocks noChangeAspect="1"/>
          </p:cNvPicPr>
          <p:nvPr/>
        </p:nvPicPr>
        <p:blipFill>
          <a:blip r:embed="rId3"/>
          <a:stretch>
            <a:fillRect/>
          </a:stretch>
        </p:blipFill>
        <p:spPr>
          <a:xfrm>
            <a:off x="-12480" y="0"/>
            <a:ext cx="12204480" cy="102431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806575"/>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9694635" y="472169"/>
            <a:ext cx="2257425" cy="590550"/>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27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Filter by Title search window is boxed in red.">
            <a:extLst>
              <a:ext uri="{FF2B5EF4-FFF2-40B4-BE49-F238E27FC236}">
                <a16:creationId xmlns:a16="http://schemas.microsoft.com/office/drawing/2014/main" id="{79556117-EAC5-F6CF-A508-054C82269499}"/>
              </a:ext>
            </a:extLst>
          </p:cNvPr>
          <p:cNvPicPr>
            <a:picLocks noChangeAspect="1"/>
          </p:cNvPicPr>
          <p:nvPr/>
        </p:nvPicPr>
        <p:blipFill>
          <a:blip r:embed="rId3"/>
          <a:stretch>
            <a:fillRect/>
          </a:stretch>
        </p:blipFill>
        <p:spPr>
          <a:xfrm>
            <a:off x="0" y="-405045"/>
            <a:ext cx="16560800" cy="13899423"/>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690904"/>
            <a:ext cx="10515600" cy="1325563"/>
          </a:xfrm>
        </p:spPr>
        <p:txBody>
          <a:bodyPr>
            <a:normAutofit/>
          </a:bodyPr>
          <a:lstStyle/>
          <a:p>
            <a:r>
              <a:rPr lang="en-US" sz="4800"/>
              <a:t>Doc Navigation Technology TOC    </a:t>
            </a:r>
          </a:p>
        </p:txBody>
      </p:sp>
      <p:sp>
        <p:nvSpPr>
          <p:cNvPr id="10" name="Rectangle 9">
            <a:extLst>
              <a:ext uri="{FF2B5EF4-FFF2-40B4-BE49-F238E27FC236}">
                <a16:creationId xmlns:a16="http://schemas.microsoft.com/office/drawing/2014/main" id="{360C6760-E942-422D-AE44-C79734B99667}"/>
              </a:ext>
              <a:ext uri="{C183D7F6-B498-43B3-948B-1728B52AA6E4}">
                <adec:decorative xmlns:adec="http://schemas.microsoft.com/office/drawing/2017/decorative" val="1"/>
              </a:ext>
            </a:extLst>
          </p:cNvPr>
          <p:cNvSpPr/>
          <p:nvPr/>
        </p:nvSpPr>
        <p:spPr>
          <a:xfrm>
            <a:off x="597031" y="2374900"/>
            <a:ext cx="3651119" cy="46211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6533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learn.microsoft.com. The In This article header near the top of the article is boxed in red.">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406400"/>
            <a:ext cx="16200335" cy="135968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393584" y="3086100"/>
            <a:ext cx="2915266" cy="16954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63688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learn.microsoft.com. The Applies To line is boxed in red.">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393699"/>
            <a:ext cx="16699682" cy="140159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545984" y="4978400"/>
            <a:ext cx="2915266" cy="3238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421146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Preview heading s boxed in red.">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0"/>
            <a:ext cx="12192000" cy="8511535"/>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2965011" y="5270432"/>
            <a:ext cx="1770434"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5940879" y="242615"/>
            <a:ext cx="701206"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86991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link icon near the Preview heading  is boxed in red.">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3245757"/>
            <a:ext cx="16044987" cy="1120140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5150303"/>
            <a:ext cx="10515600" cy="1325563"/>
          </a:xfrm>
        </p:spPr>
        <p:txBody>
          <a:bodyPr>
            <a:normAutofit/>
          </a:bodyPr>
          <a:lstStyle/>
          <a:p>
            <a:r>
              <a:rPr lang="en-US" sz="4800" dirty="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4182396" y="3755504"/>
            <a:ext cx="311589"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3211349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end of the URL in the URL bar is boxed in red. It says #preview">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1355272" y="-1099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8624888" y="414065"/>
            <a:ext cx="760397"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16737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object with a white background&#10;&#10;Description automatically generated with medium confidence">
            <a:extLst>
              <a:ext uri="{FF2B5EF4-FFF2-40B4-BE49-F238E27FC236}">
                <a16:creationId xmlns:a16="http://schemas.microsoft.com/office/drawing/2014/main" id="{23779612-6048-12C6-54C6-88970B08D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2" name="Picture 2">
            <a:extLst>
              <a:ext uri="{FF2B5EF4-FFF2-40B4-BE49-F238E27FC236}">
                <a16:creationId xmlns:a16="http://schemas.microsoft.com/office/drawing/2014/main" id="{FC72E34A-0566-C6CB-93CE-E96652FE6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3160" y="6340435"/>
            <a:ext cx="1794906" cy="44609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B85C59F9-46EF-8483-5E31-815499E449DA}"/>
              </a:ext>
            </a:extLst>
          </p:cNvPr>
          <p:cNvSpPr>
            <a:spLocks noGrp="1"/>
          </p:cNvSpPr>
          <p:nvPr>
            <p:ph type="title"/>
          </p:nvPr>
        </p:nvSpPr>
        <p:spPr>
          <a:xfrm>
            <a:off x="559234" y="1322456"/>
            <a:ext cx="5253737" cy="1107996"/>
          </a:xfrm>
        </p:spPr>
        <p:txBody>
          <a:bodyPr/>
          <a:lstStyle/>
          <a:p>
            <a:r>
              <a:rPr lang="en-US" sz="4800" dirty="0"/>
              <a:t>Agenda</a:t>
            </a:r>
          </a:p>
        </p:txBody>
      </p:sp>
      <p:sp>
        <p:nvSpPr>
          <p:cNvPr id="5" name="Text Placeholder 4">
            <a:extLst>
              <a:ext uri="{FF2B5EF4-FFF2-40B4-BE49-F238E27FC236}">
                <a16:creationId xmlns:a16="http://schemas.microsoft.com/office/drawing/2014/main" id="{DC7C23F8-8417-BF95-4BF1-BA270E44DC98}"/>
              </a:ext>
            </a:extLst>
          </p:cNvPr>
          <p:cNvSpPr txBox="1">
            <a:spLocks/>
          </p:cNvSpPr>
          <p:nvPr/>
        </p:nvSpPr>
        <p:spPr>
          <a:xfrm>
            <a:off x="559234" y="2805439"/>
            <a:ext cx="7081501" cy="2677885"/>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3200" dirty="0"/>
              <a:t>Contribution and your career</a:t>
            </a:r>
          </a:p>
          <a:p>
            <a:pPr marL="514350" indent="-514350">
              <a:buFont typeface="+mj-lt"/>
              <a:buAutoNum type="arabicPeriod"/>
            </a:pPr>
            <a:r>
              <a:rPr lang="en-US" sz="3200" dirty="0"/>
              <a:t>Docs Tips and Tricks</a:t>
            </a:r>
          </a:p>
          <a:p>
            <a:pPr marL="514350" indent="-514350">
              <a:buFont typeface="+mj-lt"/>
              <a:buAutoNum type="arabicPeriod"/>
            </a:pPr>
            <a:r>
              <a:rPr lang="en-US" sz="3200" dirty="0"/>
              <a:t>Contribute to Docs</a:t>
            </a:r>
          </a:p>
          <a:p>
            <a:pPr marL="514350" indent="-514350">
              <a:buFont typeface="+mj-lt"/>
              <a:buAutoNum type="arabicPeriod"/>
            </a:pPr>
            <a:r>
              <a:rPr lang="en-US" sz="3200" dirty="0"/>
              <a:t>How GitHub hosts Microsoft Docs</a:t>
            </a:r>
          </a:p>
          <a:p>
            <a:pPr marL="514350" indent="-514350">
              <a:buFont typeface="+mj-lt"/>
              <a:buAutoNum type="arabicPeriod"/>
            </a:pPr>
            <a:r>
              <a:rPr lang="en-US" sz="3200" dirty="0"/>
              <a:t>What’s New in Docs?</a:t>
            </a:r>
          </a:p>
        </p:txBody>
      </p:sp>
    </p:spTree>
    <p:extLst>
      <p:ext uri="{BB962C8B-B14F-4D97-AF65-F5344CB8AC3E}">
        <p14:creationId xmlns:p14="http://schemas.microsoft.com/office/powerpoint/2010/main" val="42614723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Download PDF link is boxed in red.">
            <a:extLst>
              <a:ext uri="{FF2B5EF4-FFF2-40B4-BE49-F238E27FC236}">
                <a16:creationId xmlns:a16="http://schemas.microsoft.com/office/drawing/2014/main" id="{2AC2EB35-F708-2939-1E21-2A97A09C14ED}"/>
              </a:ext>
            </a:extLst>
          </p:cNvPr>
          <p:cNvPicPr>
            <a:picLocks noChangeAspect="1"/>
          </p:cNvPicPr>
          <p:nvPr/>
        </p:nvPicPr>
        <p:blipFill>
          <a:blip r:embed="rId3"/>
          <a:stretch>
            <a:fillRect/>
          </a:stretch>
        </p:blipFill>
        <p:spPr>
          <a:xfrm>
            <a:off x="0" y="-57868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761384" y="5086351"/>
            <a:ext cx="1829415" cy="30479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9719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top heading, What's new in Azure SQL Database, is boxed in red.">
            <a:extLst>
              <a:ext uri="{FF2B5EF4-FFF2-40B4-BE49-F238E27FC236}">
                <a16:creationId xmlns:a16="http://schemas.microsoft.com/office/drawing/2014/main" id="{2AC2EB35-F708-2939-1E21-2A97A09C14ED}"/>
              </a:ext>
            </a:extLst>
          </p:cNvPr>
          <p:cNvPicPr>
            <a:picLocks noChangeAspect="1"/>
          </p:cNvPicPr>
          <p:nvPr/>
        </p:nvPicPr>
        <p:blipFill>
          <a:blip r:embed="rId3"/>
          <a:stretch>
            <a:fillRect/>
          </a:stretch>
        </p:blipFill>
        <p:spPr>
          <a:xfrm>
            <a:off x="0" y="0"/>
            <a:ext cx="17111365" cy="11945864"/>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4654958" y="2638118"/>
            <a:ext cx="7025765" cy="4590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974447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p:txBody>
          <a:bodyPr>
            <a:normAutofit/>
          </a:bodyPr>
          <a:lstStyle/>
          <a:p>
            <a:r>
              <a:rPr lang="en-US" sz="4800" b="1" dirty="0"/>
              <a:t>SQL Server offline help</a:t>
            </a:r>
          </a:p>
        </p:txBody>
      </p:sp>
      <p:sp>
        <p:nvSpPr>
          <p:cNvPr id="3" name="Content Placeholder 2">
            <a:extLst>
              <a:ext uri="{FF2B5EF4-FFF2-40B4-BE49-F238E27FC236}">
                <a16:creationId xmlns:a16="http://schemas.microsoft.com/office/drawing/2014/main" id="{D070BB4C-8454-4954-B8F7-979628FA6E9A}"/>
              </a:ext>
            </a:extLst>
          </p:cNvPr>
          <p:cNvSpPr>
            <a:spLocks noGrp="1"/>
          </p:cNvSpPr>
          <p:nvPr>
            <p:ph idx="1"/>
          </p:nvPr>
        </p:nvSpPr>
        <p:spPr>
          <a:xfrm>
            <a:off x="342900" y="1786329"/>
            <a:ext cx="5892094" cy="2442267"/>
          </a:xfrm>
        </p:spPr>
        <p:txBody>
          <a:bodyPr>
            <a:normAutofit/>
          </a:bodyPr>
          <a:lstStyle/>
          <a:p>
            <a:r>
              <a:rPr lang="en-US" sz="2400" dirty="0"/>
              <a:t>Change Help Preference to “Help Viewer”</a:t>
            </a:r>
          </a:p>
          <a:p>
            <a:r>
              <a:rPr lang="en-US" sz="2400" dirty="0"/>
              <a:t>Some older content, for example T-SQL reference specific to SQL 2014, is </a:t>
            </a:r>
            <a:r>
              <a:rPr lang="en-US" sz="2400" i="1" dirty="0"/>
              <a:t>only</a:t>
            </a:r>
            <a:r>
              <a:rPr lang="en-US" sz="2400" dirty="0"/>
              <a:t> available Offline.</a:t>
            </a:r>
            <a:br>
              <a:rPr lang="en-US" sz="2400" dirty="0"/>
            </a:br>
            <a:r>
              <a:rPr lang="en-US" sz="2400" u="sng" dirty="0"/>
              <a:t>learn.microsoft.com/sql/sql-server/</a:t>
            </a:r>
            <a:br>
              <a:rPr lang="en-US" sz="2400" u="sng" dirty="0"/>
            </a:br>
            <a:r>
              <a:rPr lang="en-US" sz="2400" u="sng" dirty="0"/>
              <a:t>sql-server-offline-documentation</a:t>
            </a:r>
          </a:p>
        </p:txBody>
      </p:sp>
      <p:pic>
        <p:nvPicPr>
          <p:cNvPr id="6" name="Picture 5" descr="A screenshot of the Set Help Preference options in  SQL Server Management Studio">
            <a:extLst>
              <a:ext uri="{FF2B5EF4-FFF2-40B4-BE49-F238E27FC236}">
                <a16:creationId xmlns:a16="http://schemas.microsoft.com/office/drawing/2014/main" id="{B949D704-DD37-4260-826F-DB655F9F1B06}"/>
              </a:ext>
            </a:extLst>
          </p:cNvPr>
          <p:cNvPicPr>
            <a:picLocks noChangeAspect="1"/>
          </p:cNvPicPr>
          <p:nvPr/>
        </p:nvPicPr>
        <p:blipFill>
          <a:blip r:embed="rId3"/>
          <a:stretch>
            <a:fillRect/>
          </a:stretch>
        </p:blipFill>
        <p:spPr>
          <a:xfrm>
            <a:off x="479369" y="4025556"/>
            <a:ext cx="5477639" cy="2467319"/>
          </a:xfrm>
          <a:prstGeom prst="rect">
            <a:avLst/>
          </a:prstGeom>
        </p:spPr>
      </p:pic>
      <p:pic>
        <p:nvPicPr>
          <p:cNvPr id="3074" name="Picture 2" descr="A screenshot of the manage content tab of SQL Server Management Studio, for the feature for offline content add and update">
            <a:extLst>
              <a:ext uri="{FF2B5EF4-FFF2-40B4-BE49-F238E27FC236}">
                <a16:creationId xmlns:a16="http://schemas.microsoft.com/office/drawing/2014/main" id="{340144D1-E92D-43C2-9751-2F30A985EC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30" t="8144"/>
          <a:stretch/>
        </p:blipFill>
        <p:spPr bwMode="auto">
          <a:xfrm>
            <a:off x="6234994" y="1284606"/>
            <a:ext cx="5755623" cy="548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06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a:xfrm>
            <a:off x="436418" y="351270"/>
            <a:ext cx="10515600" cy="1325563"/>
          </a:xfrm>
        </p:spPr>
        <p:txBody>
          <a:bodyPr/>
          <a:lstStyle/>
          <a:p>
            <a:r>
              <a:rPr lang="en-US" b="1"/>
              <a:t>F1</a:t>
            </a:r>
            <a:endParaRPr lang="en-US"/>
          </a:p>
        </p:txBody>
      </p:sp>
      <p:pic>
        <p:nvPicPr>
          <p:cNvPr id="5" name="Content Placeholder 4" descr="A looping, animated gif showing the highlighting of some syntax, pressing F1 with an on-screen keyboard, and the browser loading the Docs.microsoft.com article for that syntax.">
            <a:extLst>
              <a:ext uri="{FF2B5EF4-FFF2-40B4-BE49-F238E27FC236}">
                <a16:creationId xmlns:a16="http://schemas.microsoft.com/office/drawing/2014/main" id="{0B2E8AE2-07F4-4A6C-BF03-80F7883F4E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27910" y="52682"/>
            <a:ext cx="10512343" cy="6749898"/>
          </a:xfrm>
        </p:spPr>
      </p:pic>
    </p:spTree>
    <p:extLst>
      <p:ext uri="{BB962C8B-B14F-4D97-AF65-F5344CB8AC3E}">
        <p14:creationId xmlns:p14="http://schemas.microsoft.com/office/powerpoint/2010/main" val="747183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rticle markdown, showing the code snippets to begin and end moniker ranges.">
            <a:extLst>
              <a:ext uri="{FF2B5EF4-FFF2-40B4-BE49-F238E27FC236}">
                <a16:creationId xmlns:a16="http://schemas.microsoft.com/office/drawing/2014/main" id="{91436F19-9D8D-DD89-71C3-EE9FB161D8DD}"/>
              </a:ext>
            </a:extLst>
          </p:cNvPr>
          <p:cNvPicPr>
            <a:picLocks noChangeAspect="1"/>
          </p:cNvPicPr>
          <p:nvPr/>
        </p:nvPicPr>
        <p:blipFill>
          <a:blip r:embed="rId3"/>
          <a:stretch>
            <a:fillRect/>
          </a:stretch>
        </p:blipFill>
        <p:spPr>
          <a:xfrm>
            <a:off x="-1" y="3162300"/>
            <a:ext cx="16763671" cy="366971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800" b="1" dirty="0"/>
              <a:t>Versioning</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lstStyle/>
          <a:p>
            <a:r>
              <a:rPr lang="en-US" dirty="0"/>
              <a:t>Versioning drop-down targets a specific product/service</a:t>
            </a:r>
          </a:p>
          <a:p>
            <a:r>
              <a:rPr lang="en-US" dirty="0"/>
              <a:t>Changes what you see in an article, TOC</a:t>
            </a:r>
          </a:p>
          <a:p>
            <a:r>
              <a:rPr lang="en-US" dirty="0"/>
              <a:t>Varies depending on article design</a:t>
            </a:r>
          </a:p>
          <a:p>
            <a:pPr marL="0" indent="0">
              <a:buNone/>
            </a:pPr>
            <a:endParaRPr lang="en-US" dirty="0"/>
          </a:p>
          <a:p>
            <a:pPr marL="0" indent="0">
              <a:buNone/>
            </a:pPr>
            <a:endParaRPr lang="en-US" dirty="0"/>
          </a:p>
        </p:txBody>
      </p:sp>
      <p:pic>
        <p:nvPicPr>
          <p:cNvPr id="9" name="Picture 8" descr="A screenshot of article, showing the filter dropdown options that are used by code to begin and end moniker ranges.">
            <a:extLst>
              <a:ext uri="{FF2B5EF4-FFF2-40B4-BE49-F238E27FC236}">
                <a16:creationId xmlns:a16="http://schemas.microsoft.com/office/drawing/2014/main" id="{A2152D5E-8387-A3C5-9F02-130901E13C7A}"/>
              </a:ext>
            </a:extLst>
          </p:cNvPr>
          <p:cNvPicPr>
            <a:picLocks noChangeAspect="1"/>
          </p:cNvPicPr>
          <p:nvPr/>
        </p:nvPicPr>
        <p:blipFill>
          <a:blip r:embed="rId4"/>
          <a:stretch>
            <a:fillRect/>
          </a:stretch>
        </p:blipFill>
        <p:spPr>
          <a:xfrm>
            <a:off x="6739853" y="3266574"/>
            <a:ext cx="7973538" cy="3591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338D5904-F801-D62F-E316-659E95026E55}"/>
                  </a:ext>
                  <a:ext uri="{C183D7F6-B498-43B3-948B-1728B52AA6E4}">
                    <adec:decorative xmlns:adec="http://schemas.microsoft.com/office/drawing/2017/decorative" val="1"/>
                  </a:ext>
                </a:extLst>
              </p14:cNvPr>
              <p14:cNvContentPartPr/>
              <p14:nvPr/>
            </p14:nvContentPartPr>
            <p14:xfrm>
              <a:off x="876300" y="3251634"/>
              <a:ext cx="1005480" cy="29880"/>
            </p14:xfrm>
          </p:contentPart>
        </mc:Choice>
        <mc:Fallback xmlns="">
          <p:pic>
            <p:nvPicPr>
              <p:cNvPr id="10" name="Ink 9">
                <a:extLst>
                  <a:ext uri="{FF2B5EF4-FFF2-40B4-BE49-F238E27FC236}">
                    <a16:creationId xmlns:a16="http://schemas.microsoft.com/office/drawing/2014/main" id="{338D5904-F801-D62F-E316-659E95026E55}"/>
                  </a:ext>
                  <a:ext uri="{C183D7F6-B498-43B3-948B-1728B52AA6E4}">
                    <adec:decorative xmlns:adec="http://schemas.microsoft.com/office/drawing/2017/decorative" val="1"/>
                  </a:ext>
                </a:extLst>
              </p:cNvPr>
              <p:cNvPicPr/>
              <p:nvPr/>
            </p:nvPicPr>
            <p:blipFill>
              <a:blip r:embed="rId6"/>
              <a:stretch>
                <a:fillRect/>
              </a:stretch>
            </p:blipFill>
            <p:spPr>
              <a:xfrm>
                <a:off x="822300" y="3143634"/>
                <a:ext cx="1113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62E0F038-4EE3-943D-415D-D7472BEF14B4}"/>
                  </a:ext>
                  <a:ext uri="{C183D7F6-B498-43B3-948B-1728B52AA6E4}">
                    <adec:decorative xmlns:adec="http://schemas.microsoft.com/office/drawing/2017/decorative" val="1"/>
                  </a:ext>
                </a:extLst>
              </p14:cNvPr>
              <p14:cNvContentPartPr/>
              <p14:nvPr/>
            </p14:nvContentPartPr>
            <p14:xfrm>
              <a:off x="876300" y="5180490"/>
              <a:ext cx="1342800" cy="50400"/>
            </p14:xfrm>
          </p:contentPart>
        </mc:Choice>
        <mc:Fallback xmlns="">
          <p:pic>
            <p:nvPicPr>
              <p:cNvPr id="11" name="Ink 10">
                <a:extLst>
                  <a:ext uri="{FF2B5EF4-FFF2-40B4-BE49-F238E27FC236}">
                    <a16:creationId xmlns:a16="http://schemas.microsoft.com/office/drawing/2014/main" id="{62E0F038-4EE3-943D-415D-D7472BEF14B4}"/>
                  </a:ext>
                  <a:ext uri="{C183D7F6-B498-43B3-948B-1728B52AA6E4}">
                    <adec:decorative xmlns:adec="http://schemas.microsoft.com/office/drawing/2017/decorative" val="1"/>
                  </a:ext>
                </a:extLst>
              </p:cNvPr>
              <p:cNvPicPr/>
              <p:nvPr/>
            </p:nvPicPr>
            <p:blipFill>
              <a:blip r:embed="rId8"/>
              <a:stretch>
                <a:fillRect/>
              </a:stretch>
            </p:blipFill>
            <p:spPr>
              <a:xfrm>
                <a:off x="822300" y="5072490"/>
                <a:ext cx="1450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1964E73F-4BAF-E9B2-7744-AF2C1DE1C159}"/>
                  </a:ext>
                  <a:ext uri="{C183D7F6-B498-43B3-948B-1728B52AA6E4}">
                    <adec:decorative xmlns:adec="http://schemas.microsoft.com/office/drawing/2017/decorative" val="1"/>
                  </a:ext>
                </a:extLst>
              </p14:cNvPr>
              <p14:cNvContentPartPr/>
              <p14:nvPr/>
            </p14:nvContentPartPr>
            <p14:xfrm>
              <a:off x="843000" y="5673686"/>
              <a:ext cx="1409400" cy="20160"/>
            </p14:xfrm>
          </p:contentPart>
        </mc:Choice>
        <mc:Fallback xmlns="">
          <p:pic>
            <p:nvPicPr>
              <p:cNvPr id="14" name="Ink 13">
                <a:extLst>
                  <a:ext uri="{FF2B5EF4-FFF2-40B4-BE49-F238E27FC236}">
                    <a16:creationId xmlns:a16="http://schemas.microsoft.com/office/drawing/2014/main" id="{1964E73F-4BAF-E9B2-7744-AF2C1DE1C159}"/>
                  </a:ext>
                  <a:ext uri="{C183D7F6-B498-43B3-948B-1728B52AA6E4}">
                    <adec:decorative xmlns:adec="http://schemas.microsoft.com/office/drawing/2017/decorative" val="1"/>
                  </a:ext>
                </a:extLst>
              </p:cNvPr>
              <p:cNvPicPr/>
              <p:nvPr/>
            </p:nvPicPr>
            <p:blipFill>
              <a:blip r:embed="rId10"/>
              <a:stretch>
                <a:fillRect/>
              </a:stretch>
            </p:blipFill>
            <p:spPr>
              <a:xfrm>
                <a:off x="789000" y="5565686"/>
                <a:ext cx="1517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460208E3-3779-7611-01CB-8D344DEC0F02}"/>
                  </a:ext>
                  <a:ext uri="{C183D7F6-B498-43B3-948B-1728B52AA6E4}">
                    <adec:decorative xmlns:adec="http://schemas.microsoft.com/office/drawing/2017/decorative" val="1"/>
                  </a:ext>
                </a:extLst>
              </p14:cNvPr>
              <p14:cNvContentPartPr/>
              <p14:nvPr/>
            </p14:nvContentPartPr>
            <p14:xfrm>
              <a:off x="6943485" y="3921630"/>
              <a:ext cx="1038240" cy="59040"/>
            </p14:xfrm>
          </p:contentPart>
        </mc:Choice>
        <mc:Fallback xmlns="">
          <p:pic>
            <p:nvPicPr>
              <p:cNvPr id="15" name="Ink 14">
                <a:extLst>
                  <a:ext uri="{FF2B5EF4-FFF2-40B4-BE49-F238E27FC236}">
                    <a16:creationId xmlns:a16="http://schemas.microsoft.com/office/drawing/2014/main" id="{460208E3-3779-7611-01CB-8D344DEC0F02}"/>
                  </a:ext>
                  <a:ext uri="{C183D7F6-B498-43B3-948B-1728B52AA6E4}">
                    <adec:decorative xmlns:adec="http://schemas.microsoft.com/office/drawing/2017/decorative" val="1"/>
                  </a:ext>
                </a:extLst>
              </p:cNvPr>
              <p:cNvPicPr/>
              <p:nvPr/>
            </p:nvPicPr>
            <p:blipFill>
              <a:blip r:embed="rId12"/>
              <a:stretch>
                <a:fillRect/>
              </a:stretch>
            </p:blipFill>
            <p:spPr>
              <a:xfrm>
                <a:off x="6889504" y="3813630"/>
                <a:ext cx="1145843"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80AEAC3A-C3D6-ACEF-E2BF-0BFADA88DA35}"/>
                  </a:ext>
                  <a:ext uri="{C183D7F6-B498-43B3-948B-1728B52AA6E4}">
                    <adec:decorative xmlns:adec="http://schemas.microsoft.com/office/drawing/2017/decorative" val="1"/>
                  </a:ext>
                </a:extLst>
              </p14:cNvPr>
              <p14:cNvContentPartPr/>
              <p14:nvPr/>
            </p14:nvContentPartPr>
            <p14:xfrm>
              <a:off x="10763445" y="5761950"/>
              <a:ext cx="399960" cy="30240"/>
            </p14:xfrm>
          </p:contentPart>
        </mc:Choice>
        <mc:Fallback xmlns="">
          <p:pic>
            <p:nvPicPr>
              <p:cNvPr id="17" name="Ink 16">
                <a:extLst>
                  <a:ext uri="{FF2B5EF4-FFF2-40B4-BE49-F238E27FC236}">
                    <a16:creationId xmlns:a16="http://schemas.microsoft.com/office/drawing/2014/main" id="{80AEAC3A-C3D6-ACEF-E2BF-0BFADA88DA35}"/>
                  </a:ext>
                  <a:ext uri="{C183D7F6-B498-43B3-948B-1728B52AA6E4}">
                    <adec:decorative xmlns:adec="http://schemas.microsoft.com/office/drawing/2017/decorative" val="1"/>
                  </a:ext>
                </a:extLst>
              </p:cNvPr>
              <p:cNvPicPr/>
              <p:nvPr/>
            </p:nvPicPr>
            <p:blipFill>
              <a:blip r:embed="rId14"/>
              <a:stretch>
                <a:fillRect/>
              </a:stretch>
            </p:blipFill>
            <p:spPr>
              <a:xfrm>
                <a:off x="10709396" y="5653950"/>
                <a:ext cx="507697"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5710CCAE-043C-9385-7964-6009C0985F82}"/>
                  </a:ext>
                  <a:ext uri="{C183D7F6-B498-43B3-948B-1728B52AA6E4}">
                    <adec:decorative xmlns:adec="http://schemas.microsoft.com/office/drawing/2017/decorative" val="1"/>
                  </a:ext>
                </a:extLst>
              </p14:cNvPr>
              <p14:cNvContentPartPr/>
              <p14:nvPr/>
            </p14:nvContentPartPr>
            <p14:xfrm>
              <a:off x="6953565" y="5781030"/>
              <a:ext cx="819000" cy="37800"/>
            </p14:xfrm>
          </p:contentPart>
        </mc:Choice>
        <mc:Fallback xmlns="">
          <p:pic>
            <p:nvPicPr>
              <p:cNvPr id="18" name="Ink 17">
                <a:extLst>
                  <a:ext uri="{FF2B5EF4-FFF2-40B4-BE49-F238E27FC236}">
                    <a16:creationId xmlns:a16="http://schemas.microsoft.com/office/drawing/2014/main" id="{5710CCAE-043C-9385-7964-6009C0985F82}"/>
                  </a:ext>
                  <a:ext uri="{C183D7F6-B498-43B3-948B-1728B52AA6E4}">
                    <adec:decorative xmlns:adec="http://schemas.microsoft.com/office/drawing/2017/decorative" val="1"/>
                  </a:ext>
                </a:extLst>
              </p:cNvPr>
              <p:cNvPicPr/>
              <p:nvPr/>
            </p:nvPicPr>
            <p:blipFill>
              <a:blip r:embed="rId16"/>
              <a:stretch>
                <a:fillRect/>
              </a:stretch>
            </p:blipFill>
            <p:spPr>
              <a:xfrm>
                <a:off x="6899541" y="5673030"/>
                <a:ext cx="926687"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4DDC8D6E-AC65-5933-84A1-6ABB44FA096F}"/>
                  </a:ext>
                  <a:ext uri="{C183D7F6-B498-43B3-948B-1728B52AA6E4}">
                    <adec:decorative xmlns:adec="http://schemas.microsoft.com/office/drawing/2017/decorative" val="1"/>
                  </a:ext>
                </a:extLst>
              </p14:cNvPr>
              <p14:cNvContentPartPr/>
              <p14:nvPr/>
            </p14:nvContentPartPr>
            <p14:xfrm>
              <a:off x="909600" y="6156968"/>
              <a:ext cx="1342800" cy="50400"/>
            </p14:xfrm>
          </p:contentPart>
        </mc:Choice>
        <mc:Fallback xmlns="">
          <p:pic>
            <p:nvPicPr>
              <p:cNvPr id="7" name="Ink 6">
                <a:extLst>
                  <a:ext uri="{FF2B5EF4-FFF2-40B4-BE49-F238E27FC236}">
                    <a16:creationId xmlns:a16="http://schemas.microsoft.com/office/drawing/2014/main" id="{4DDC8D6E-AC65-5933-84A1-6ABB44FA096F}"/>
                  </a:ext>
                  <a:ext uri="{C183D7F6-B498-43B3-948B-1728B52AA6E4}">
                    <adec:decorative xmlns:adec="http://schemas.microsoft.com/office/drawing/2017/decorative" val="1"/>
                  </a:ext>
                </a:extLst>
              </p:cNvPr>
              <p:cNvPicPr/>
              <p:nvPr/>
            </p:nvPicPr>
            <p:blipFill>
              <a:blip r:embed="rId8"/>
              <a:stretch>
                <a:fillRect/>
              </a:stretch>
            </p:blipFill>
            <p:spPr>
              <a:xfrm>
                <a:off x="855600" y="6048968"/>
                <a:ext cx="1450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0C919304-5160-EF61-55AA-11014C504B0F}"/>
                  </a:ext>
                  <a:ext uri="{C183D7F6-B498-43B3-948B-1728B52AA6E4}">
                    <adec:decorative xmlns:adec="http://schemas.microsoft.com/office/drawing/2017/decorative" val="1"/>
                  </a:ext>
                </a:extLst>
              </p14:cNvPr>
              <p14:cNvContentPartPr/>
              <p14:nvPr/>
            </p14:nvContentPartPr>
            <p14:xfrm>
              <a:off x="876300" y="6650164"/>
              <a:ext cx="1409400" cy="20160"/>
            </p14:xfrm>
          </p:contentPart>
        </mc:Choice>
        <mc:Fallback xmlns="">
          <p:pic>
            <p:nvPicPr>
              <p:cNvPr id="8" name="Ink 7">
                <a:extLst>
                  <a:ext uri="{FF2B5EF4-FFF2-40B4-BE49-F238E27FC236}">
                    <a16:creationId xmlns:a16="http://schemas.microsoft.com/office/drawing/2014/main" id="{0C919304-5160-EF61-55AA-11014C504B0F}"/>
                  </a:ext>
                  <a:ext uri="{C183D7F6-B498-43B3-948B-1728B52AA6E4}">
                    <adec:decorative xmlns:adec="http://schemas.microsoft.com/office/drawing/2017/decorative" val="1"/>
                  </a:ext>
                </a:extLst>
              </p:cNvPr>
              <p:cNvPicPr/>
              <p:nvPr/>
            </p:nvPicPr>
            <p:blipFill>
              <a:blip r:embed="rId10"/>
              <a:stretch>
                <a:fillRect/>
              </a:stretch>
            </p:blipFill>
            <p:spPr>
              <a:xfrm>
                <a:off x="822300" y="6542164"/>
                <a:ext cx="1517040" cy="235800"/>
              </a:xfrm>
              <a:prstGeom prst="rect">
                <a:avLst/>
              </a:prstGeom>
            </p:spPr>
          </p:pic>
        </mc:Fallback>
      </mc:AlternateContent>
    </p:spTree>
    <p:extLst>
      <p:ext uri="{BB962C8B-B14F-4D97-AF65-F5344CB8AC3E}">
        <p14:creationId xmlns:p14="http://schemas.microsoft.com/office/powerpoint/2010/main" val="35388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A1C6-A826-2135-F5FC-20F6AE026E10}"/>
              </a:ext>
            </a:extLst>
          </p:cNvPr>
          <p:cNvSpPr>
            <a:spLocks noGrp="1"/>
          </p:cNvSpPr>
          <p:nvPr>
            <p:ph type="title"/>
          </p:nvPr>
        </p:nvSpPr>
        <p:spPr>
          <a:xfrm>
            <a:off x="585216" y="2980408"/>
            <a:ext cx="9144000" cy="553998"/>
          </a:xfrm>
        </p:spPr>
        <p:txBody>
          <a:bodyPr/>
          <a:lstStyle/>
          <a:p>
            <a:r>
              <a:rPr lang="en-US" dirty="0"/>
              <a:t>Contribute to Docs</a:t>
            </a:r>
          </a:p>
        </p:txBody>
      </p:sp>
    </p:spTree>
    <p:extLst>
      <p:ext uri="{BB962C8B-B14F-4D97-AF65-F5344CB8AC3E}">
        <p14:creationId xmlns:p14="http://schemas.microsoft.com/office/powerpoint/2010/main" val="5089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621792"/>
            <a:ext cx="5181503" cy="5504688"/>
          </a:xfrm>
        </p:spPr>
        <p:txBody>
          <a:bodyPr>
            <a:normAutofit/>
          </a:bodyPr>
          <a:lstStyle/>
          <a:p>
            <a:r>
              <a:rPr lang="en-US" sz="4800" dirty="0"/>
              <a:t>Anyone can contribute to Microsoft Docs!</a:t>
            </a:r>
            <a:br>
              <a:rPr lang="en-US" sz="4800" dirty="0"/>
            </a:br>
            <a:endParaRPr lang="en-US" sz="4800" dirty="0"/>
          </a:p>
        </p:txBody>
      </p:sp>
      <p:sp>
        <p:nvSpPr>
          <p:cNvPr id="6"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2907681075"/>
              </p:ext>
            </p:extLst>
          </p:nvPr>
        </p:nvGraphicFramePr>
        <p:xfrm>
          <a:off x="5406887" y="621792"/>
          <a:ext cx="6420677"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B263793-15EF-4FA1-B8A1-04C17117FDA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BD4C470-76B5-45A6-ACAE-007A489EC9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95206BDB-114A-4491-B4BE-6788B880F06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6EB9487-0FD9-4272-BB0F-49D31CDB6A0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A3E7E2F0-9E5E-4C22-9290-E5D3586C38B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5C8F32C9-77D2-4560-BFFA-43D02671B6C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FBF736FC-A93E-42AE-B9CC-0268326065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900" dirty="0">
                <a:latin typeface="Calibri Light" panose="020F0302020204030204" pitchFamily="34" charset="0"/>
                <a:ea typeface="Calibri Light" panose="020F0302020204030204" pitchFamily="34" charset="0"/>
                <a:cs typeface="Calibri Light" panose="020F0302020204030204" pitchFamily="34" charset="0"/>
              </a:rPr>
              <a:t>GitHub Authentication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61739"/>
            <a:ext cx="10515600" cy="4690285"/>
          </a:xfrm>
        </p:spPr>
        <p:txBody>
          <a:bodyPr>
            <a:normAutofit/>
          </a:bodyPr>
          <a:lstStyle/>
          <a:p>
            <a:pPr marL="0" indent="0">
              <a:buNone/>
            </a:pPr>
            <a:endParaRPr lang="en-US" sz="3200" dirty="0">
              <a:hlinkClick r:id="rId3"/>
            </a:endParaRPr>
          </a:p>
          <a:p>
            <a:pPr marL="914400" indent="-914400">
              <a:buFont typeface="Wingdings" panose="05000000000000000000" pitchFamily="2" charset="2"/>
              <a:buAutoNum type="arabicPeriod"/>
            </a:pPr>
            <a:r>
              <a:rPr lang="en-US" sz="4000" dirty="0"/>
              <a:t>Enable 2-factor auth (TFA) for GitHub</a:t>
            </a:r>
          </a:p>
          <a:p>
            <a:pPr marL="428625" lvl="2" indent="0">
              <a:buNone/>
            </a:pPr>
            <a:r>
              <a:rPr lang="en-US" sz="2800" dirty="0">
                <a:hlinkClick r:id="rId3"/>
              </a:rPr>
              <a:t>https://github.com/settings/security</a:t>
            </a:r>
            <a:endParaRPr lang="en-US" sz="2800" dirty="0"/>
          </a:p>
          <a:p>
            <a:pPr marL="914400" indent="-914400">
              <a:buFont typeface="Wingdings" panose="05000000000000000000" pitchFamily="2" charset="2"/>
              <a:buAutoNum type="arabicPeriod"/>
            </a:pPr>
            <a:endParaRPr lang="en-US" sz="4000" dirty="0"/>
          </a:p>
          <a:p>
            <a:pPr marL="914400" indent="-914400">
              <a:buFont typeface="Wingdings" panose="05000000000000000000" pitchFamily="2" charset="2"/>
              <a:buAutoNum type="arabicPeriod"/>
            </a:pPr>
            <a:r>
              <a:rPr lang="en-US" sz="4000" dirty="0"/>
              <a:t>Backup your TFA backup codes!</a:t>
            </a:r>
          </a:p>
        </p:txBody>
      </p:sp>
    </p:spTree>
    <p:extLst>
      <p:ext uri="{BB962C8B-B14F-4D97-AF65-F5344CB8AC3E}">
        <p14:creationId xmlns:p14="http://schemas.microsoft.com/office/powerpoint/2010/main" val="123624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633101" y="-1474901"/>
            <a:ext cx="10515600" cy="1325563"/>
          </a:xfrm>
        </p:spPr>
        <p:txBody>
          <a:bodyPr/>
          <a:lstStyle/>
          <a:p>
            <a:r>
              <a:rPr lang="en-US" dirty="0"/>
              <a:t>GitHub Dark Theme</a:t>
            </a:r>
          </a:p>
        </p:txBody>
      </p:sp>
      <p:sp>
        <p:nvSpPr>
          <p:cNvPr id="10" name="Title 1">
            <a:extLst>
              <a:ext uri="{FF2B5EF4-FFF2-40B4-BE49-F238E27FC236}">
                <a16:creationId xmlns:a16="http://schemas.microsoft.com/office/drawing/2014/main" id="{88AAE4D8-4543-40E1-ADF7-2B85A05529A6}"/>
              </a:ext>
            </a:extLst>
          </p:cNvPr>
          <p:cNvSpPr txBox="1">
            <a:spLocks/>
          </p:cNvSpPr>
          <p:nvPr/>
        </p:nvSpPr>
        <p:spPr>
          <a:xfrm>
            <a:off x="56960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Semibold (Headings)"/>
              </a:rPr>
              <a:t>Dark Theme in GitHub</a:t>
            </a:r>
          </a:p>
        </p:txBody>
      </p:sp>
      <p:pic>
        <p:nvPicPr>
          <p:cNvPr id="5" name="Picture 4" descr="A screenshot of GitHub.com appearance options, showing dark mode.">
            <a:extLst>
              <a:ext uri="{FF2B5EF4-FFF2-40B4-BE49-F238E27FC236}">
                <a16:creationId xmlns:a16="http://schemas.microsoft.com/office/drawing/2014/main" id="{CC9A39F6-79C7-DF48-2863-E5BFBA377DE5}"/>
              </a:ext>
            </a:extLst>
          </p:cNvPr>
          <p:cNvPicPr>
            <a:picLocks noChangeAspect="1"/>
          </p:cNvPicPr>
          <p:nvPr/>
        </p:nvPicPr>
        <p:blipFill>
          <a:blip r:embed="rId3"/>
          <a:stretch>
            <a:fillRect/>
          </a:stretch>
        </p:blipFill>
        <p:spPr>
          <a:xfrm>
            <a:off x="110743" y="1825625"/>
            <a:ext cx="5985257" cy="4134465"/>
          </a:xfrm>
          <a:prstGeom prst="rect">
            <a:avLst/>
          </a:prstGeom>
        </p:spPr>
      </p:pic>
      <p:pic>
        <p:nvPicPr>
          <p:cNvPr id="8" name="Picture 7" descr="A screenshot of GitHub.com appearance options, showing light  mode.">
            <a:extLst>
              <a:ext uri="{FF2B5EF4-FFF2-40B4-BE49-F238E27FC236}">
                <a16:creationId xmlns:a16="http://schemas.microsoft.com/office/drawing/2014/main" id="{64AE56D4-620A-5616-FCE7-0A0996A11049}"/>
              </a:ext>
            </a:extLst>
          </p:cNvPr>
          <p:cNvPicPr>
            <a:picLocks noChangeAspect="1"/>
          </p:cNvPicPr>
          <p:nvPr/>
        </p:nvPicPr>
        <p:blipFill>
          <a:blip r:embed="rId4"/>
          <a:stretch>
            <a:fillRect/>
          </a:stretch>
        </p:blipFill>
        <p:spPr>
          <a:xfrm>
            <a:off x="6318406" y="1825625"/>
            <a:ext cx="5695794" cy="4134466"/>
          </a:xfrm>
          <a:prstGeom prst="rect">
            <a:avLst/>
          </a:prstGeom>
        </p:spPr>
      </p:pic>
    </p:spTree>
    <p:extLst>
      <p:ext uri="{BB962C8B-B14F-4D97-AF65-F5344CB8AC3E}">
        <p14:creationId xmlns:p14="http://schemas.microsoft.com/office/powerpoint/2010/main" val="566653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dirty="0">
                <a:latin typeface="Segoe UI Semibold (Headings)"/>
              </a:rPr>
              <a:t>Dark Theme in learn.microsoft.com too</a:t>
            </a:r>
          </a:p>
        </p:txBody>
      </p:sp>
      <p:pic>
        <p:nvPicPr>
          <p:cNvPr id="7" name="Picture 6" descr="Just the portion of a screenshot of any Microsoft Docs article, focusing on &quot;Theme&quot; button.">
            <a:extLst>
              <a:ext uri="{FF2B5EF4-FFF2-40B4-BE49-F238E27FC236}">
                <a16:creationId xmlns:a16="http://schemas.microsoft.com/office/drawing/2014/main" id="{17F5C715-8049-4A2E-A7F8-45629B985C72}"/>
              </a:ext>
            </a:extLst>
          </p:cNvPr>
          <p:cNvPicPr>
            <a:picLocks noChangeAspect="1"/>
          </p:cNvPicPr>
          <p:nvPr/>
        </p:nvPicPr>
        <p:blipFill>
          <a:blip r:embed="rId3"/>
          <a:stretch>
            <a:fillRect/>
          </a:stretch>
        </p:blipFill>
        <p:spPr>
          <a:xfrm>
            <a:off x="470702" y="1330254"/>
            <a:ext cx="11250595" cy="1991003"/>
          </a:xfrm>
          <a:prstGeom prst="rect">
            <a:avLst/>
          </a:prstGeom>
        </p:spPr>
      </p:pic>
      <p:pic>
        <p:nvPicPr>
          <p:cNvPr id="9" name="Picture 8" descr="Just the portion of a screenshot of any Microsoft Docs article, focusing on &quot;Theme&quot; button, but with the Dark theme alread applied.">
            <a:extLst>
              <a:ext uri="{FF2B5EF4-FFF2-40B4-BE49-F238E27FC236}">
                <a16:creationId xmlns:a16="http://schemas.microsoft.com/office/drawing/2014/main" id="{1523FE23-77F9-4B88-B128-81A9695AC4EA}"/>
              </a:ext>
            </a:extLst>
          </p:cNvPr>
          <p:cNvPicPr>
            <a:picLocks noChangeAspect="1"/>
          </p:cNvPicPr>
          <p:nvPr/>
        </p:nvPicPr>
        <p:blipFill rotWithShape="1">
          <a:blip r:embed="rId4"/>
          <a:srcRect l="3439" r="2080" b="18677"/>
          <a:stretch/>
        </p:blipFill>
        <p:spPr>
          <a:xfrm>
            <a:off x="470702" y="3729115"/>
            <a:ext cx="11250595" cy="1991003"/>
          </a:xfrm>
          <a:prstGeom prst="rect">
            <a:avLst/>
          </a:prstGeom>
        </p:spPr>
      </p:pic>
    </p:spTree>
    <p:extLst>
      <p:ext uri="{BB962C8B-B14F-4D97-AF65-F5344CB8AC3E}">
        <p14:creationId xmlns:p14="http://schemas.microsoft.com/office/powerpoint/2010/main" val="3560641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4D22-1CC7-670B-F33D-A8CFEA1AE55F}"/>
              </a:ext>
            </a:extLst>
          </p:cNvPr>
          <p:cNvSpPr>
            <a:spLocks noGrp="1"/>
          </p:cNvSpPr>
          <p:nvPr>
            <p:ph type="title"/>
          </p:nvPr>
        </p:nvSpPr>
        <p:spPr>
          <a:xfrm>
            <a:off x="585216" y="2918853"/>
            <a:ext cx="5815584" cy="615553"/>
          </a:xfrm>
        </p:spPr>
        <p:txBody>
          <a:bodyPr/>
          <a:lstStyle/>
          <a:p>
            <a:r>
              <a:rPr lang="en-US" dirty="0"/>
              <a:t>Contribution and benefits to your career</a:t>
            </a:r>
          </a:p>
        </p:txBody>
      </p:sp>
    </p:spTree>
    <p:extLst>
      <p:ext uri="{BB962C8B-B14F-4D97-AF65-F5344CB8AC3E}">
        <p14:creationId xmlns:p14="http://schemas.microsoft.com/office/powerpoint/2010/main" val="359746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dirty="0">
                <a:latin typeface="Segoe UI Semibold (Headings)"/>
              </a:rPr>
              <a:t>Dark Theme in LinkedIn, Teams, Office</a:t>
            </a:r>
          </a:p>
        </p:txBody>
      </p:sp>
      <p:pic>
        <p:nvPicPr>
          <p:cNvPr id="4" name="Picture 3" descr="A screenshot of dark mode in LinkedIn.">
            <a:extLst>
              <a:ext uri="{FF2B5EF4-FFF2-40B4-BE49-F238E27FC236}">
                <a16:creationId xmlns:a16="http://schemas.microsoft.com/office/drawing/2014/main" id="{8E83CBBF-4330-CD23-58CC-5A291AC3B4C1}"/>
              </a:ext>
            </a:extLst>
          </p:cNvPr>
          <p:cNvPicPr>
            <a:picLocks noChangeAspect="1"/>
          </p:cNvPicPr>
          <p:nvPr/>
        </p:nvPicPr>
        <p:blipFill>
          <a:blip r:embed="rId3"/>
          <a:stretch>
            <a:fillRect/>
          </a:stretch>
        </p:blipFill>
        <p:spPr>
          <a:xfrm>
            <a:off x="-38100" y="1867234"/>
            <a:ext cx="10974332" cy="5020376"/>
          </a:xfrm>
          <a:prstGeom prst="rect">
            <a:avLst/>
          </a:prstGeom>
        </p:spPr>
      </p:pic>
      <p:grpSp>
        <p:nvGrpSpPr>
          <p:cNvPr id="16" name="Group 15" descr="A screenshot of dark mode in Teams.">
            <a:extLst>
              <a:ext uri="{FF2B5EF4-FFF2-40B4-BE49-F238E27FC236}">
                <a16:creationId xmlns:a16="http://schemas.microsoft.com/office/drawing/2014/main" id="{3D28889F-339D-CF9D-AAB5-06978C1F83A6}"/>
              </a:ext>
            </a:extLst>
          </p:cNvPr>
          <p:cNvGrpSpPr/>
          <p:nvPr/>
        </p:nvGrpSpPr>
        <p:grpSpPr>
          <a:xfrm>
            <a:off x="-38100" y="-13551"/>
            <a:ext cx="11517332" cy="3219899"/>
            <a:chOff x="691253" y="894507"/>
            <a:chExt cx="11517332" cy="3219899"/>
          </a:xfrm>
        </p:grpSpPr>
        <p:pic>
          <p:nvPicPr>
            <p:cNvPr id="10" name="Picture 9">
              <a:extLst>
                <a:ext uri="{FF2B5EF4-FFF2-40B4-BE49-F238E27FC236}">
                  <a16:creationId xmlns:a16="http://schemas.microsoft.com/office/drawing/2014/main" id="{6A37CED8-517A-A9F9-9892-8DDAC733FD62}"/>
                </a:ext>
              </a:extLst>
            </p:cNvPr>
            <p:cNvPicPr>
              <a:picLocks noChangeAspect="1"/>
            </p:cNvPicPr>
            <p:nvPr/>
          </p:nvPicPr>
          <p:blipFill>
            <a:blip r:embed="rId4"/>
            <a:stretch>
              <a:fillRect/>
            </a:stretch>
          </p:blipFill>
          <p:spPr>
            <a:xfrm>
              <a:off x="691253" y="894507"/>
              <a:ext cx="4610743" cy="2105319"/>
            </a:xfrm>
            <a:prstGeom prst="rect">
              <a:avLst/>
            </a:prstGeom>
          </p:spPr>
        </p:pic>
        <p:pic>
          <p:nvPicPr>
            <p:cNvPr id="14" name="Picture 13">
              <a:extLst>
                <a:ext uri="{FF2B5EF4-FFF2-40B4-BE49-F238E27FC236}">
                  <a16:creationId xmlns:a16="http://schemas.microsoft.com/office/drawing/2014/main" id="{78047E2D-2DCB-07D8-D4A0-85E56CCB2158}"/>
                </a:ext>
              </a:extLst>
            </p:cNvPr>
            <p:cNvPicPr>
              <a:picLocks noChangeAspect="1"/>
            </p:cNvPicPr>
            <p:nvPr/>
          </p:nvPicPr>
          <p:blipFill>
            <a:blip r:embed="rId5"/>
            <a:stretch>
              <a:fillRect/>
            </a:stretch>
          </p:blipFill>
          <p:spPr>
            <a:xfrm>
              <a:off x="5301996" y="894507"/>
              <a:ext cx="6906589" cy="3219899"/>
            </a:xfrm>
            <a:prstGeom prst="rect">
              <a:avLst/>
            </a:prstGeom>
          </p:spPr>
        </p:pic>
      </p:grpSp>
      <p:pic>
        <p:nvPicPr>
          <p:cNvPr id="6" name="Picture 5" descr="A screenshot of dark mode in Word.">
            <a:extLst>
              <a:ext uri="{FF2B5EF4-FFF2-40B4-BE49-F238E27FC236}">
                <a16:creationId xmlns:a16="http://schemas.microsoft.com/office/drawing/2014/main" id="{31B7B7F6-F98C-BDB9-1ED2-C038B9F6D9A0}"/>
              </a:ext>
            </a:extLst>
          </p:cNvPr>
          <p:cNvPicPr>
            <a:picLocks noChangeAspect="1"/>
          </p:cNvPicPr>
          <p:nvPr/>
        </p:nvPicPr>
        <p:blipFill>
          <a:blip r:embed="rId6"/>
          <a:stretch>
            <a:fillRect/>
          </a:stretch>
        </p:blipFill>
        <p:spPr>
          <a:xfrm>
            <a:off x="1111658" y="197510"/>
            <a:ext cx="7904621" cy="4218012"/>
          </a:xfrm>
          <a:prstGeom prst="rect">
            <a:avLst/>
          </a:prstGeom>
        </p:spPr>
      </p:pic>
      <p:pic>
        <p:nvPicPr>
          <p:cNvPr id="12" name="Picture 11" descr="A screenshot of dark mode in Excel.">
            <a:extLst>
              <a:ext uri="{FF2B5EF4-FFF2-40B4-BE49-F238E27FC236}">
                <a16:creationId xmlns:a16="http://schemas.microsoft.com/office/drawing/2014/main" id="{9E5AF97D-26AD-A452-C90C-E5E624765A72}"/>
              </a:ext>
            </a:extLst>
          </p:cNvPr>
          <p:cNvPicPr>
            <a:picLocks noChangeAspect="1"/>
          </p:cNvPicPr>
          <p:nvPr/>
        </p:nvPicPr>
        <p:blipFill>
          <a:blip r:embed="rId7"/>
          <a:stretch>
            <a:fillRect/>
          </a:stretch>
        </p:blipFill>
        <p:spPr>
          <a:xfrm>
            <a:off x="5449066" y="-50800"/>
            <a:ext cx="6755527" cy="4122527"/>
          </a:xfrm>
          <a:prstGeom prst="rect">
            <a:avLst/>
          </a:prstGeom>
        </p:spPr>
      </p:pic>
      <p:pic>
        <p:nvPicPr>
          <p:cNvPr id="18" name="Picture 17" descr="A screenshot of dark mode in Xbox's GamePass page for Starfield.">
            <a:extLst>
              <a:ext uri="{FF2B5EF4-FFF2-40B4-BE49-F238E27FC236}">
                <a16:creationId xmlns:a16="http://schemas.microsoft.com/office/drawing/2014/main" id="{94762FE9-CF6D-5362-FB1F-A5DBC48FD9B1}"/>
              </a:ext>
            </a:extLst>
          </p:cNvPr>
          <p:cNvPicPr>
            <a:picLocks noChangeAspect="1"/>
          </p:cNvPicPr>
          <p:nvPr/>
        </p:nvPicPr>
        <p:blipFill>
          <a:blip r:embed="rId8"/>
          <a:stretch>
            <a:fillRect/>
          </a:stretch>
        </p:blipFill>
        <p:spPr>
          <a:xfrm>
            <a:off x="2965770" y="1039108"/>
            <a:ext cx="12369069" cy="5879663"/>
          </a:xfrm>
          <a:prstGeom prst="rect">
            <a:avLst/>
          </a:prstGeom>
        </p:spPr>
      </p:pic>
    </p:spTree>
    <p:extLst>
      <p:ext uri="{BB962C8B-B14F-4D97-AF65-F5344CB8AC3E}">
        <p14:creationId xmlns:p14="http://schemas.microsoft.com/office/powerpoint/2010/main" val="4759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dirty="0"/>
              <a:t>What belongs in Docs issues and PRs?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0908323" cy="5125137"/>
          </a:xfrm>
        </p:spPr>
        <p:txBody>
          <a:bodyPr>
            <a:normAutofit fontScale="77500" lnSpcReduction="20000"/>
          </a:bodyPr>
          <a:lstStyle/>
          <a:p>
            <a:pPr marL="514350" indent="-514350">
              <a:lnSpc>
                <a:spcPct val="120000"/>
              </a:lnSpc>
              <a:buFont typeface="+mj-lt"/>
              <a:buAutoNum type="arabicPeriod"/>
            </a:pPr>
            <a:r>
              <a:rPr lang="en-US" sz="4800" dirty="0"/>
              <a:t>For </a:t>
            </a:r>
            <a:r>
              <a:rPr lang="en-US" sz="4800" b="1" dirty="0"/>
              <a:t>support issues</a:t>
            </a:r>
            <a:r>
              <a:rPr lang="en-US" sz="4800" dirty="0"/>
              <a:t>, contact Support or partner.</a:t>
            </a:r>
          </a:p>
          <a:p>
            <a:pPr marL="514350" indent="-514350">
              <a:lnSpc>
                <a:spcPct val="120000"/>
              </a:lnSpc>
              <a:buFont typeface="+mj-lt"/>
              <a:buAutoNum type="arabicPeriod"/>
            </a:pPr>
            <a:r>
              <a:rPr lang="en-US" sz="4800" dirty="0"/>
              <a:t>For </a:t>
            </a:r>
            <a:r>
              <a:rPr lang="en-US" sz="4800" b="1" dirty="0"/>
              <a:t>product ideas</a:t>
            </a:r>
            <a:r>
              <a:rPr lang="en-US" sz="4800" dirty="0"/>
              <a:t> and </a:t>
            </a:r>
            <a:r>
              <a:rPr lang="en-US" sz="4800" b="1" dirty="0"/>
              <a:t>product feedback</a:t>
            </a:r>
            <a:r>
              <a:rPr lang="en-US" sz="4800" dirty="0"/>
              <a:t>, use</a:t>
            </a:r>
            <a:r>
              <a:rPr lang="en-US" sz="4800" b="1" dirty="0"/>
              <a:t> </a:t>
            </a:r>
            <a:r>
              <a:rPr lang="en-US" sz="4800" u="sng" dirty="0"/>
              <a:t>feedback.azure.com</a:t>
            </a:r>
          </a:p>
          <a:p>
            <a:pPr lvl="1">
              <a:lnSpc>
                <a:spcPct val="120000"/>
              </a:lnSpc>
            </a:pPr>
            <a:r>
              <a:rPr lang="en-US" sz="4400" dirty="0"/>
              <a:t>For SQL: easy to remember URL: </a:t>
            </a:r>
            <a:r>
              <a:rPr lang="en-US" sz="4400" u="sng" dirty="0"/>
              <a:t>aka.ms/</a:t>
            </a:r>
            <a:r>
              <a:rPr lang="en-US" sz="4400" u="sng" dirty="0" err="1"/>
              <a:t>SQLfeedback</a:t>
            </a:r>
            <a:endParaRPr lang="en-US" sz="4400" u="sng" dirty="0"/>
          </a:p>
          <a:p>
            <a:pPr marL="514350" indent="-514350">
              <a:lnSpc>
                <a:spcPct val="120000"/>
              </a:lnSpc>
              <a:buFont typeface="+mj-lt"/>
              <a:buAutoNum type="arabicPeriod"/>
            </a:pPr>
            <a:r>
              <a:rPr lang="en-US" sz="4800" dirty="0"/>
              <a:t>Docs feedback address the docs – </a:t>
            </a:r>
            <a:br>
              <a:rPr lang="en-US" sz="4800" dirty="0"/>
            </a:br>
            <a:r>
              <a:rPr lang="en-US" sz="4800" dirty="0"/>
              <a:t>not a product problem or request.</a:t>
            </a:r>
          </a:p>
          <a:p>
            <a:pPr marL="514350" indent="-514350">
              <a:lnSpc>
                <a:spcPct val="120000"/>
              </a:lnSpc>
              <a:buFont typeface="+mj-lt"/>
              <a:buAutoNum type="arabicPeriod"/>
            </a:pPr>
            <a:r>
              <a:rPr lang="en-US" sz="4600" dirty="0"/>
              <a:t>To submit an issue, this has evolved recently.</a:t>
            </a:r>
            <a:br>
              <a:rPr lang="en-US" sz="4600" dirty="0"/>
            </a:br>
            <a:r>
              <a:rPr lang="en-US" sz="4600" dirty="0"/>
              <a:t>We’d much rather receive PRs</a:t>
            </a:r>
            <a:r>
              <a:rPr lang="en-US" sz="4800" dirty="0"/>
              <a:t>.</a:t>
            </a:r>
          </a:p>
        </p:txBody>
      </p:sp>
      <p:pic>
        <p:nvPicPr>
          <p:cNvPr id="4" name="Picture 3">
            <a:extLst>
              <a:ext uri="{FF2B5EF4-FFF2-40B4-BE49-F238E27FC236}">
                <a16:creationId xmlns:a16="http://schemas.microsoft.com/office/drawing/2014/main" id="{6EA3B775-E8B4-FD41-B6CB-20DA87F9720C}"/>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0144859" y="4625977"/>
            <a:ext cx="1866898" cy="1866898"/>
          </a:xfrm>
          <a:prstGeom prst="rect">
            <a:avLst/>
          </a:prstGeom>
        </p:spPr>
      </p:pic>
    </p:spTree>
    <p:extLst>
      <p:ext uri="{BB962C8B-B14F-4D97-AF65-F5344CB8AC3E}">
        <p14:creationId xmlns:p14="http://schemas.microsoft.com/office/powerpoint/2010/main" val="37005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AA89BA-57E0-A81E-69C9-10E0842F5DAB}"/>
              </a:ext>
            </a:extLst>
          </p:cNvPr>
          <p:cNvPicPr>
            <a:picLocks noChangeAspect="1"/>
          </p:cNvPicPr>
          <p:nvPr/>
        </p:nvPicPr>
        <p:blipFill>
          <a:blip r:embed="rId3"/>
          <a:stretch>
            <a:fillRect/>
          </a:stretch>
        </p:blipFill>
        <p:spPr>
          <a:xfrm>
            <a:off x="969666" y="1504681"/>
            <a:ext cx="11062925" cy="4988194"/>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290875" y="365125"/>
            <a:ext cx="11741716" cy="1325563"/>
          </a:xfrm>
        </p:spPr>
        <p:txBody>
          <a:bodyPr>
            <a:normAutofit/>
          </a:bodyPr>
          <a:lstStyle/>
          <a:p>
            <a:r>
              <a:rPr lang="en-US" sz="4800" dirty="0">
                <a:latin typeface="Segoe UI Semibold (Headings)"/>
              </a:rPr>
              <a:t>Contribute via a GitHub Pull Request (PR)</a:t>
            </a:r>
          </a:p>
        </p:txBody>
      </p:sp>
      <p:sp>
        <p:nvSpPr>
          <p:cNvPr id="13" name="Rectangle 12">
            <a:extLst>
              <a:ext uri="{FF2B5EF4-FFF2-40B4-BE49-F238E27FC236}">
                <a16:creationId xmlns:a16="http://schemas.microsoft.com/office/drawing/2014/main" id="{496138A7-77C5-4DC5-89DE-FAACC83F1981}"/>
              </a:ext>
              <a:ext uri="{C183D7F6-B498-43B3-948B-1728B52AA6E4}">
                <adec:decorative xmlns:adec="http://schemas.microsoft.com/office/drawing/2017/decorative" val="1"/>
              </a:ext>
            </a:extLst>
          </p:cNvPr>
          <p:cNvSpPr/>
          <p:nvPr/>
        </p:nvSpPr>
        <p:spPr>
          <a:xfrm>
            <a:off x="10919273" y="1759215"/>
            <a:ext cx="351028" cy="3538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320175" y="1690688"/>
            <a:ext cx="1051560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dirty="0"/>
          </a:p>
        </p:txBody>
      </p:sp>
      <p:pic>
        <p:nvPicPr>
          <p:cNvPr id="3" name="Picture 2">
            <a:extLst>
              <a:ext uri="{FF2B5EF4-FFF2-40B4-BE49-F238E27FC236}">
                <a16:creationId xmlns:a16="http://schemas.microsoft.com/office/drawing/2014/main" id="{D50EF96C-B1A1-4D6B-AAB8-8100E5B62EE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0" y="3165688"/>
            <a:ext cx="749300" cy="749300"/>
          </a:xfrm>
          <a:prstGeom prst="rect">
            <a:avLst/>
          </a:prstGeom>
        </p:spPr>
      </p:pic>
    </p:spTree>
    <p:extLst>
      <p:ext uri="{BB962C8B-B14F-4D97-AF65-F5344CB8AC3E}">
        <p14:creationId xmlns:p14="http://schemas.microsoft.com/office/powerpoint/2010/main" val="3352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47DBC5-84CE-E4E9-EB2A-2C491EBB0520}"/>
              </a:ext>
            </a:extLst>
          </p:cNvPr>
          <p:cNvPicPr>
            <a:picLocks noChangeAspect="1"/>
          </p:cNvPicPr>
          <p:nvPr/>
        </p:nvPicPr>
        <p:blipFill>
          <a:blip r:embed="rId3"/>
          <a:stretch>
            <a:fillRect/>
          </a:stretch>
        </p:blipFill>
        <p:spPr>
          <a:xfrm>
            <a:off x="0" y="630836"/>
            <a:ext cx="12192000" cy="5596328"/>
          </a:xfrm>
          <a:prstGeom prst="rect">
            <a:avLst/>
          </a:prstGeom>
        </p:spPr>
      </p:pic>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0815817" y="2235034"/>
            <a:ext cx="392957" cy="4718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itle 7">
            <a:extLst>
              <a:ext uri="{FF2B5EF4-FFF2-40B4-BE49-F238E27FC236}">
                <a16:creationId xmlns:a16="http://schemas.microsoft.com/office/drawing/2014/main" id="{39FFD62B-DD7E-4566-9611-2D2C45524399}"/>
              </a:ext>
            </a:extLst>
          </p:cNvPr>
          <p:cNvSpPr>
            <a:spLocks noGrp="1"/>
          </p:cNvSpPr>
          <p:nvPr>
            <p:ph type="title"/>
          </p:nvPr>
        </p:nvSpPr>
        <p:spPr>
          <a:xfrm>
            <a:off x="-5638800" y="-4219575"/>
            <a:ext cx="10515600" cy="1325563"/>
          </a:xfrm>
        </p:spPr>
        <p:txBody>
          <a:bodyPr/>
          <a:lstStyle/>
          <a:p>
            <a:r>
              <a:rPr lang="en-US"/>
              <a:t>GitHub Edit Article Pencil</a:t>
            </a:r>
          </a:p>
        </p:txBody>
      </p:sp>
    </p:spTree>
    <p:extLst>
      <p:ext uri="{BB962C8B-B14F-4D97-AF65-F5344CB8AC3E}">
        <p14:creationId xmlns:p14="http://schemas.microsoft.com/office/powerpoint/2010/main" val="3762851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785C29-CB6B-BED0-9AAC-104F0B0B9217}"/>
              </a:ext>
            </a:extLst>
          </p:cNvPr>
          <p:cNvPicPr>
            <a:picLocks noChangeAspect="1"/>
          </p:cNvPicPr>
          <p:nvPr/>
        </p:nvPicPr>
        <p:blipFill>
          <a:blip r:embed="rId3"/>
          <a:stretch>
            <a:fillRect/>
          </a:stretch>
        </p:blipFill>
        <p:spPr>
          <a:xfrm>
            <a:off x="1636905" y="0"/>
            <a:ext cx="9643904" cy="6858000"/>
          </a:xfrm>
          <a:prstGeom prst="rect">
            <a:avLst/>
          </a:prstGeom>
        </p:spPr>
      </p:pic>
      <p:sp>
        <p:nvSpPr>
          <p:cNvPr id="2" name="Title 1">
            <a:extLst>
              <a:ext uri="{FF2B5EF4-FFF2-40B4-BE49-F238E27FC236}">
                <a16:creationId xmlns:a16="http://schemas.microsoft.com/office/drawing/2014/main" id="{0EE71EC8-DE2F-47FB-BB1F-FC89A5395A96}"/>
              </a:ext>
            </a:extLst>
          </p:cNvPr>
          <p:cNvSpPr>
            <a:spLocks noGrp="1"/>
          </p:cNvSpPr>
          <p:nvPr>
            <p:ph type="title"/>
          </p:nvPr>
        </p:nvSpPr>
        <p:spPr>
          <a:xfrm>
            <a:off x="272143" y="321582"/>
            <a:ext cx="10515600" cy="1325563"/>
          </a:xfrm>
        </p:spPr>
        <p:txBody>
          <a:bodyPr/>
          <a:lstStyle/>
          <a:p>
            <a:r>
              <a:rPr lang="en-US" dirty="0">
                <a:latin typeface="Segoe UI Semibold (Headings)"/>
              </a:rPr>
              <a:t>Edit article </a:t>
            </a:r>
            <a:br>
              <a:rPr lang="en-US" dirty="0">
                <a:latin typeface="Segoe UI Semibold (Headings)"/>
              </a:rPr>
            </a:br>
            <a:r>
              <a:rPr lang="en-US" dirty="0">
                <a:latin typeface="Segoe UI Semibold (Headings)"/>
              </a:rPr>
              <a:t>in GitHub</a:t>
            </a:r>
          </a:p>
        </p:txBody>
      </p:sp>
    </p:spTree>
    <p:extLst>
      <p:ext uri="{BB962C8B-B14F-4D97-AF65-F5344CB8AC3E}">
        <p14:creationId xmlns:p14="http://schemas.microsoft.com/office/powerpoint/2010/main" val="3256734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48EA1E-DEA2-1406-702B-368BFD6ADF7E}"/>
              </a:ext>
            </a:extLst>
          </p:cNvPr>
          <p:cNvPicPr>
            <a:picLocks noChangeAspect="1"/>
          </p:cNvPicPr>
          <p:nvPr/>
        </p:nvPicPr>
        <p:blipFill>
          <a:blip r:embed="rId3"/>
          <a:stretch>
            <a:fillRect/>
          </a:stretch>
        </p:blipFill>
        <p:spPr>
          <a:xfrm>
            <a:off x="-7953829" y="0"/>
            <a:ext cx="18871781" cy="13420154"/>
          </a:xfrm>
          <a:prstGeom prst="rect">
            <a:avLst/>
          </a:prstGeom>
        </p:spPr>
      </p:pic>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a:xfrm>
            <a:off x="0" y="-1158875"/>
            <a:ext cx="10515600" cy="1325563"/>
          </a:xfrm>
        </p:spPr>
        <p:txBody>
          <a:bodyPr/>
          <a:lstStyle/>
          <a:p>
            <a:r>
              <a:rPr lang="en-US" dirty="0"/>
              <a:t>GitHub Edit article Commit changes… button</a:t>
            </a:r>
          </a:p>
        </p:txBody>
      </p:sp>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9071428" y="2244521"/>
            <a:ext cx="1567543"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9029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1F8527-0AB1-6136-52AA-2E07AF11DD50}"/>
              </a:ext>
            </a:extLst>
          </p:cNvPr>
          <p:cNvPicPr>
            <a:picLocks noChangeAspect="1"/>
          </p:cNvPicPr>
          <p:nvPr/>
        </p:nvPicPr>
        <p:blipFill>
          <a:blip r:embed="rId3"/>
          <a:stretch>
            <a:fillRect/>
          </a:stretch>
        </p:blipFill>
        <p:spPr>
          <a:xfrm>
            <a:off x="-5900057" y="-2162844"/>
            <a:ext cx="18090533" cy="12873951"/>
          </a:xfrm>
          <a:prstGeom prst="rect">
            <a:avLst/>
          </a:prstGeom>
        </p:spPr>
      </p:pic>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a:xfrm>
            <a:off x="0" y="-1158875"/>
            <a:ext cx="10515600" cy="1325563"/>
          </a:xfrm>
        </p:spPr>
        <p:txBody>
          <a:bodyPr/>
          <a:lstStyle/>
          <a:p>
            <a:r>
              <a:rPr lang="en-US" dirty="0"/>
              <a:t>GitHub Edit article Commit changes… button</a:t>
            </a:r>
          </a:p>
        </p:txBody>
      </p:sp>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3889828" y="5974047"/>
            <a:ext cx="1567543"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7BA3B276-EC68-AE8C-D1AC-F3A8E7B3EFDF}"/>
              </a:ext>
              <a:ext uri="{C183D7F6-B498-43B3-948B-1728B52AA6E4}">
                <adec:decorative xmlns:adec="http://schemas.microsoft.com/office/drawing/2017/decorative" val="1"/>
              </a:ext>
            </a:extLst>
          </p:cNvPr>
          <p:cNvSpPr/>
          <p:nvPr/>
        </p:nvSpPr>
        <p:spPr>
          <a:xfrm>
            <a:off x="10622933" y="0"/>
            <a:ext cx="1567543" cy="530349"/>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14733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latin typeface="Segoe UI Semibold (Headings)"/>
              </a:rPr>
              <a:t>Your new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1056245" cy="4690285"/>
          </a:xfrm>
        </p:spPr>
        <p:txBody>
          <a:bodyPr>
            <a:noAutofit/>
          </a:bodyPr>
          <a:lstStyle/>
          <a:p>
            <a:pPr marL="742950" lvl="1" indent="-514350">
              <a:buAutoNum type="arabicPeriod"/>
            </a:pPr>
            <a:r>
              <a:rPr lang="en-US" sz="3600" dirty="0">
                <a:solidFill>
                  <a:srgbClr val="000000"/>
                </a:solidFill>
                <a:latin typeface="Calibri" panose="020F0502020204030204" pitchFamily="34" charset="0"/>
              </a:rPr>
              <a:t>The PR will be assigned to human reviewers.</a:t>
            </a:r>
          </a:p>
          <a:p>
            <a:pPr marL="742950" lvl="1" indent="-514350">
              <a:buAutoNum type="arabicPeriod"/>
            </a:pPr>
            <a:r>
              <a:rPr lang="en-US" sz="3600" dirty="0">
                <a:solidFill>
                  <a:srgbClr val="000000"/>
                </a:solidFill>
                <a:latin typeface="Calibri" panose="020F0502020204030204" pitchFamily="34" charset="0"/>
              </a:rPr>
              <a:t>Human and automated messages from the build engine will appear in the </a:t>
            </a:r>
            <a:r>
              <a:rPr lang="en-US" sz="3600" b="1" dirty="0">
                <a:solidFill>
                  <a:srgbClr val="000000"/>
                </a:solidFill>
                <a:latin typeface="Calibri" panose="020F0502020204030204" pitchFamily="34" charset="0"/>
              </a:rPr>
              <a:t>Conversation </a:t>
            </a:r>
            <a:r>
              <a:rPr lang="en-US" sz="3600" dirty="0">
                <a:solidFill>
                  <a:srgbClr val="000000"/>
                </a:solidFill>
                <a:latin typeface="Calibri" panose="020F0502020204030204" pitchFamily="34" charset="0"/>
              </a:rPr>
              <a:t>tab.</a:t>
            </a:r>
          </a:p>
          <a:p>
            <a:pPr marL="742950" lvl="1" indent="-514350">
              <a:buFont typeface="Arial" panose="020B0604020202020204" pitchFamily="34" charset="0"/>
              <a:buAutoNum type="arabicPeriod"/>
            </a:pPr>
            <a:r>
              <a:rPr lang="en-US" sz="3600" dirty="0"/>
              <a:t>Select the </a:t>
            </a:r>
            <a:r>
              <a:rPr lang="en-US" sz="3600" b="1" dirty="0"/>
              <a:t>Files changed</a:t>
            </a:r>
            <a:r>
              <a:rPr lang="en-US" sz="3600" dirty="0"/>
              <a:t> tab to review line by line.</a:t>
            </a:r>
          </a:p>
          <a:p>
            <a:pPr marL="1200150" lvl="2" indent="-514350"/>
            <a:r>
              <a:rPr lang="en-US" sz="3200" dirty="0">
                <a:solidFill>
                  <a:srgbClr val="000000"/>
                </a:solidFill>
                <a:latin typeface="Calibri" panose="020F0502020204030204" pitchFamily="34" charset="0"/>
              </a:rPr>
              <a:t>Others can make comments or suggestions.</a:t>
            </a:r>
          </a:p>
          <a:p>
            <a:pPr marL="742950" lvl="1" indent="-514350">
              <a:buAutoNum type="arabicPeriod"/>
            </a:pPr>
            <a:endParaRPr lang="en-US" sz="3600" dirty="0">
              <a:solidFill>
                <a:srgbClr val="000000"/>
              </a:solidFill>
              <a:latin typeface="Calibri" panose="020F0502020204030204" pitchFamily="34" charset="0"/>
            </a:endParaRPr>
          </a:p>
          <a:p>
            <a:pPr marL="742950" lvl="1" indent="-514350">
              <a:buAutoNum type="arabicPeriod"/>
            </a:pPr>
            <a:endParaRPr lang="en-US" sz="3600" dirty="0">
              <a:solidFill>
                <a:srgbClr val="000000"/>
              </a:solidFill>
              <a:latin typeface="Calibri" panose="020F0502020204030204" pitchFamily="34" charset="0"/>
            </a:endParaRPr>
          </a:p>
          <a:p>
            <a:pPr marL="742950" lvl="1" indent="-514350">
              <a:buAutoNum type="arabicPeriod"/>
            </a:pPr>
            <a:endParaRPr lang="en-US" sz="3600" dirty="0">
              <a:solidFill>
                <a:srgbClr val="000000"/>
              </a:solidFill>
              <a:latin typeface="Calibri" panose="020F0502020204030204" pitchFamily="34" charset="0"/>
            </a:endParaRPr>
          </a:p>
          <a:p>
            <a:pPr marL="742950" lvl="1" indent="-514350">
              <a:buAutoNum type="arabicPeriod"/>
            </a:pPr>
            <a:endParaRPr lang="en-US" sz="3600" dirty="0"/>
          </a:p>
        </p:txBody>
      </p:sp>
    </p:spTree>
    <p:extLst>
      <p:ext uri="{BB962C8B-B14F-4D97-AF65-F5344CB8AC3E}">
        <p14:creationId xmlns:p14="http://schemas.microsoft.com/office/powerpoint/2010/main" val="3949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0" y="0"/>
            <a:ext cx="12192000" cy="11118490"/>
          </a:xfrm>
          <a:prstGeom prst="rect">
            <a:avLst/>
          </a:prstGeom>
        </p:spPr>
      </p:pic>
      <p:sp>
        <p:nvSpPr>
          <p:cNvPr id="5" name="Arrow: Right 4">
            <a:extLst>
              <a:ext uri="{FF2B5EF4-FFF2-40B4-BE49-F238E27FC236}">
                <a16:creationId xmlns:a16="http://schemas.microsoft.com/office/drawing/2014/main" id="{9593A984-175D-F65C-22AA-60A3A97EF4DA}"/>
              </a:ext>
            </a:extLst>
          </p:cNvPr>
          <p:cNvSpPr/>
          <p:nvPr/>
        </p:nvSpPr>
        <p:spPr>
          <a:xfrm>
            <a:off x="22943" y="3969657"/>
            <a:ext cx="696686" cy="1886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4044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1327150" y="-2556328"/>
            <a:ext cx="10323298" cy="9414328"/>
          </a:xfrm>
          <a:prstGeom prst="rect">
            <a:avLst/>
          </a:prstGeom>
        </p:spPr>
      </p:pic>
      <p:sp>
        <p:nvSpPr>
          <p:cNvPr id="5" name="Arrow: Right 4">
            <a:extLst>
              <a:ext uri="{FF2B5EF4-FFF2-40B4-BE49-F238E27FC236}">
                <a16:creationId xmlns:a16="http://schemas.microsoft.com/office/drawing/2014/main" id="{9593A984-175D-F65C-22AA-60A3A97EF4DA}"/>
              </a:ext>
            </a:extLst>
          </p:cNvPr>
          <p:cNvSpPr/>
          <p:nvPr/>
        </p:nvSpPr>
        <p:spPr>
          <a:xfrm>
            <a:off x="1150256" y="638379"/>
            <a:ext cx="792843" cy="4354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A85AB5C0-CA5B-CE22-23EA-1BC232099514}"/>
              </a:ext>
            </a:extLst>
          </p:cNvPr>
          <p:cNvSpPr/>
          <p:nvPr/>
        </p:nvSpPr>
        <p:spPr>
          <a:xfrm>
            <a:off x="1150255" y="4524579"/>
            <a:ext cx="792843" cy="4354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790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6E6B-1D58-4E00-8BD0-49E2042A2AA0}"/>
              </a:ext>
            </a:extLst>
          </p:cNvPr>
          <p:cNvSpPr>
            <a:spLocks noGrp="1"/>
          </p:cNvSpPr>
          <p:nvPr>
            <p:ph type="title"/>
          </p:nvPr>
        </p:nvSpPr>
        <p:spPr/>
        <p:txBody>
          <a:bodyPr>
            <a:normAutofit/>
          </a:bodyPr>
          <a:lstStyle/>
          <a:p>
            <a:r>
              <a:rPr lang="en-US" sz="4800"/>
              <a:t>What is DevRel?</a:t>
            </a:r>
          </a:p>
        </p:txBody>
      </p:sp>
      <p:sp>
        <p:nvSpPr>
          <p:cNvPr id="3" name="Content Placeholder 2">
            <a:extLst>
              <a:ext uri="{FF2B5EF4-FFF2-40B4-BE49-F238E27FC236}">
                <a16:creationId xmlns:a16="http://schemas.microsoft.com/office/drawing/2014/main" id="{48B9C907-E250-43BB-A2EE-76481962BDBE}"/>
              </a:ext>
            </a:extLst>
          </p:cNvPr>
          <p:cNvSpPr>
            <a:spLocks noGrp="1"/>
          </p:cNvSpPr>
          <p:nvPr>
            <p:ph idx="1"/>
          </p:nvPr>
        </p:nvSpPr>
        <p:spPr>
          <a:xfrm>
            <a:off x="838200" y="1468582"/>
            <a:ext cx="10515600" cy="5186217"/>
          </a:xfrm>
        </p:spPr>
        <p:txBody>
          <a:bodyPr>
            <a:normAutofit/>
          </a:bodyPr>
          <a:lstStyle/>
          <a:p>
            <a:pPr lvl="1"/>
            <a:r>
              <a:rPr lang="en-US" sz="3600"/>
              <a:t>Documentation </a:t>
            </a:r>
          </a:p>
          <a:p>
            <a:pPr lvl="2"/>
            <a:r>
              <a:rPr lang="en-US" sz="3200"/>
              <a:t>Introductory thru expert level and reference</a:t>
            </a:r>
          </a:p>
          <a:p>
            <a:pPr lvl="1"/>
            <a:r>
              <a:rPr lang="en-US" sz="3600"/>
              <a:t>Community interaction</a:t>
            </a:r>
          </a:p>
          <a:p>
            <a:pPr lvl="2"/>
            <a:r>
              <a:rPr lang="en-US" sz="3200"/>
              <a:t>Bugs, suggestions, feedback</a:t>
            </a:r>
          </a:p>
          <a:p>
            <a:pPr lvl="2"/>
            <a:r>
              <a:rPr lang="en-US" sz="3200"/>
              <a:t>Technical background</a:t>
            </a:r>
          </a:p>
          <a:p>
            <a:pPr lvl="1"/>
            <a:r>
              <a:rPr lang="en-US" sz="3600"/>
              <a:t>Strategic advantage</a:t>
            </a:r>
          </a:p>
          <a:p>
            <a:pPr lvl="2"/>
            <a:r>
              <a:rPr lang="en-US" sz="3200"/>
              <a:t>Enhance adoption</a:t>
            </a:r>
          </a:p>
          <a:p>
            <a:pPr lvl="2"/>
            <a:r>
              <a:rPr lang="en-US" sz="3200"/>
              <a:t>Technical marketing</a:t>
            </a:r>
          </a:p>
          <a:p>
            <a:pPr lvl="1"/>
            <a:r>
              <a:rPr lang="en-US" sz="3600"/>
              <a:t>Connecting with YOU</a:t>
            </a:r>
          </a:p>
        </p:txBody>
      </p:sp>
    </p:spTree>
    <p:extLst>
      <p:ext uri="{BB962C8B-B14F-4D97-AF65-F5344CB8AC3E}">
        <p14:creationId xmlns:p14="http://schemas.microsoft.com/office/powerpoint/2010/main" val="3778086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63494" y="-1"/>
            <a:ext cx="16719556" cy="15247393"/>
          </a:xfrm>
          <a:prstGeom prst="rect">
            <a:avLst/>
          </a:prstGeom>
        </p:spPr>
      </p:pic>
      <p:sp>
        <p:nvSpPr>
          <p:cNvPr id="7" name="Rectangle 6">
            <a:extLst>
              <a:ext uri="{FF2B5EF4-FFF2-40B4-BE49-F238E27FC236}">
                <a16:creationId xmlns:a16="http://schemas.microsoft.com/office/drawing/2014/main" id="{13914263-DA50-4196-1111-F11FC2C73583}"/>
              </a:ext>
            </a:extLst>
          </p:cNvPr>
          <p:cNvSpPr/>
          <p:nvPr/>
        </p:nvSpPr>
        <p:spPr>
          <a:xfrm>
            <a:off x="7206343" y="1295400"/>
            <a:ext cx="2432957" cy="47625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Tree>
    <p:extLst>
      <p:ext uri="{BB962C8B-B14F-4D97-AF65-F5344CB8AC3E}">
        <p14:creationId xmlns:p14="http://schemas.microsoft.com/office/powerpoint/2010/main" val="1616451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D47492-498C-B1C2-00C7-0DA1745B7F0F}"/>
              </a:ext>
            </a:extLst>
          </p:cNvPr>
          <p:cNvPicPr>
            <a:picLocks noChangeAspect="1"/>
          </p:cNvPicPr>
          <p:nvPr/>
        </p:nvPicPr>
        <p:blipFill>
          <a:blip r:embed="rId3"/>
          <a:stretch>
            <a:fillRect/>
          </a:stretch>
        </p:blipFill>
        <p:spPr>
          <a:xfrm>
            <a:off x="-1395948" y="-914400"/>
            <a:ext cx="14880890" cy="2535507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1</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4637549" y="731400"/>
            <a:ext cx="1124154" cy="34939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5" name="Straight Arrow Connector 4">
            <a:extLst>
              <a:ext uri="{FF2B5EF4-FFF2-40B4-BE49-F238E27FC236}">
                <a16:creationId xmlns:a16="http://schemas.microsoft.com/office/drawing/2014/main" id="{42946A8D-436F-4292-9F7B-BEB006932A9F}"/>
              </a:ext>
              <a:ext uri="{C183D7F6-B498-43B3-948B-1728B52AA6E4}">
                <adec:decorative xmlns:adec="http://schemas.microsoft.com/office/drawing/2017/decorative" val="1"/>
              </a:ext>
            </a:extLst>
          </p:cNvPr>
          <p:cNvCxnSpPr/>
          <p:nvPr/>
        </p:nvCxnSpPr>
        <p:spPr>
          <a:xfrm>
            <a:off x="317865" y="5108546"/>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29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29F46-867F-8C7A-4D76-61A1001B225B}"/>
              </a:ext>
            </a:extLst>
          </p:cNvPr>
          <p:cNvPicPr>
            <a:picLocks noChangeAspect="1"/>
          </p:cNvPicPr>
          <p:nvPr/>
        </p:nvPicPr>
        <p:blipFill>
          <a:blip r:embed="rId3"/>
          <a:stretch>
            <a:fillRect/>
          </a:stretch>
        </p:blipFill>
        <p:spPr>
          <a:xfrm>
            <a:off x="542925" y="-10870030"/>
            <a:ext cx="11184647" cy="1905716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2</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7445829" y="6168571"/>
            <a:ext cx="914401" cy="33382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21" name="Straight Arrow Connector 20">
            <a:extLst>
              <a:ext uri="{FF2B5EF4-FFF2-40B4-BE49-F238E27FC236}">
                <a16:creationId xmlns:a16="http://schemas.microsoft.com/office/drawing/2014/main" id="{A389F5E5-1D54-4F2E-B9E2-22217323BBC3}"/>
              </a:ext>
              <a:ext uri="{C183D7F6-B498-43B3-948B-1728B52AA6E4}">
                <adec:decorative xmlns:adec="http://schemas.microsoft.com/office/drawing/2017/decorative" val="1"/>
              </a:ext>
            </a:extLst>
          </p:cNvPr>
          <p:cNvCxnSpPr/>
          <p:nvPr/>
        </p:nvCxnSpPr>
        <p:spPr>
          <a:xfrm>
            <a:off x="1409247" y="969165"/>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1DDA734-EE41-46DC-8EC0-F9243D1B1C08}"/>
              </a:ext>
              <a:ext uri="{C183D7F6-B498-43B3-948B-1728B52AA6E4}">
                <adec:decorative xmlns:adec="http://schemas.microsoft.com/office/drawing/2017/decorative" val="1"/>
              </a:ext>
            </a:extLst>
          </p:cNvPr>
          <p:cNvSpPr/>
          <p:nvPr/>
        </p:nvSpPr>
        <p:spPr>
          <a:xfrm>
            <a:off x="1999797" y="2407556"/>
            <a:ext cx="4391477" cy="342900"/>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8792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105C78-1739-8488-AD1A-C10F7E82336F}"/>
              </a:ext>
            </a:extLst>
          </p:cNvPr>
          <p:cNvPicPr>
            <a:picLocks noChangeAspect="1"/>
          </p:cNvPicPr>
          <p:nvPr/>
        </p:nvPicPr>
        <p:blipFill>
          <a:blip r:embed="rId3"/>
          <a:stretch>
            <a:fillRect/>
          </a:stretch>
        </p:blipFill>
        <p:spPr>
          <a:xfrm>
            <a:off x="0" y="148659"/>
            <a:ext cx="12192000" cy="6560682"/>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445459" y="1021206"/>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242236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17BF53-6629-E7DC-4FCE-D42871F01AD8}"/>
              </a:ext>
            </a:extLst>
          </p:cNvPr>
          <p:cNvPicPr>
            <a:picLocks noChangeAspect="1"/>
          </p:cNvPicPr>
          <p:nvPr/>
        </p:nvPicPr>
        <p:blipFill>
          <a:blip r:embed="rId3"/>
          <a:stretch>
            <a:fillRect/>
          </a:stretch>
        </p:blipFill>
        <p:spPr>
          <a:xfrm>
            <a:off x="1621256" y="901011"/>
            <a:ext cx="3753374" cy="337232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309257" y="1500179"/>
            <a:ext cx="435429" cy="32862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287022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3D3E66-3A83-843F-A4E8-5AF15DB0B8E7}"/>
              </a:ext>
            </a:extLst>
          </p:cNvPr>
          <p:cNvPicPr>
            <a:picLocks noChangeAspect="1"/>
          </p:cNvPicPr>
          <p:nvPr/>
        </p:nvPicPr>
        <p:blipFill>
          <a:blip r:embed="rId3"/>
          <a:stretch>
            <a:fillRect/>
          </a:stretch>
        </p:blipFill>
        <p:spPr>
          <a:xfrm>
            <a:off x="0" y="337738"/>
            <a:ext cx="12192000" cy="6182524"/>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561573" y="1151834"/>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6" name="Rectangle 5">
            <a:extLst>
              <a:ext uri="{FF2B5EF4-FFF2-40B4-BE49-F238E27FC236}">
                <a16:creationId xmlns:a16="http://schemas.microsoft.com/office/drawing/2014/main" id="{AAB9B6C5-BEAF-C0B9-4DC2-E5FAAFC84056}"/>
              </a:ext>
              <a:ext uri="{C183D7F6-B498-43B3-948B-1728B52AA6E4}">
                <adec:decorative xmlns:adec="http://schemas.microsoft.com/office/drawing/2017/decorative" val="1"/>
              </a:ext>
            </a:extLst>
          </p:cNvPr>
          <p:cNvSpPr/>
          <p:nvPr/>
        </p:nvSpPr>
        <p:spPr>
          <a:xfrm>
            <a:off x="11727543" y="1928349"/>
            <a:ext cx="464457"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886656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Edit PR in-line</a:t>
            </a:r>
          </a:p>
        </p:txBody>
      </p:sp>
      <p:pic>
        <p:nvPicPr>
          <p:cNvPr id="5" name="Picture 4" descr="Animated gif of using the PR line suggestion feature.">
            <a:extLst>
              <a:ext uri="{FF2B5EF4-FFF2-40B4-BE49-F238E27FC236}">
                <a16:creationId xmlns:a16="http://schemas.microsoft.com/office/drawing/2014/main" id="{D8F50EAC-7B0C-4433-AD45-55504BBF49A9}"/>
              </a:ext>
            </a:extLst>
          </p:cNvPr>
          <p:cNvPicPr>
            <a:picLocks noChangeAspect="1"/>
          </p:cNvPicPr>
          <p:nvPr/>
        </p:nvPicPr>
        <p:blipFill>
          <a:blip r:embed="rId3"/>
          <a:stretch>
            <a:fillRect/>
          </a:stretch>
        </p:blipFill>
        <p:spPr>
          <a:xfrm>
            <a:off x="0" y="0"/>
            <a:ext cx="12175411" cy="7029450"/>
          </a:xfrm>
          <a:prstGeom prst="rect">
            <a:avLst/>
          </a:prstGeom>
        </p:spPr>
      </p:pic>
    </p:spTree>
    <p:extLst>
      <p:ext uri="{BB962C8B-B14F-4D97-AF65-F5344CB8AC3E}">
        <p14:creationId xmlns:p14="http://schemas.microsoft.com/office/powerpoint/2010/main" val="368822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2D9AB-E86E-403F-AEAD-B18848F9D01F}"/>
              </a:ext>
            </a:extLst>
          </p:cNvPr>
          <p:cNvSpPr>
            <a:spLocks noGrp="1"/>
          </p:cNvSpPr>
          <p:nvPr>
            <p:ph type="title"/>
          </p:nvPr>
        </p:nvSpPr>
        <p:spPr>
          <a:xfrm>
            <a:off x="939800" y="-1325563"/>
            <a:ext cx="10515600" cy="1325563"/>
          </a:xfrm>
        </p:spPr>
        <p:txBody>
          <a:bodyPr/>
          <a:lstStyle/>
          <a:p>
            <a:r>
              <a:rPr lang="en-US" dirty="0"/>
              <a:t>In-browser collaboration in Files Changed tab</a:t>
            </a:r>
          </a:p>
        </p:txBody>
      </p:sp>
      <p:pic>
        <p:nvPicPr>
          <p:cNvPr id="6" name="Picture 5" descr="An animated gif of using GitHub's Files Changed tab to add a code suggestion The code suggestion can then be committed.">
            <a:extLst>
              <a:ext uri="{FF2B5EF4-FFF2-40B4-BE49-F238E27FC236}">
                <a16:creationId xmlns:a16="http://schemas.microsoft.com/office/drawing/2014/main" id="{BFBE7CE1-FA53-4F83-897A-7FA6BFA98C47}"/>
              </a:ext>
            </a:extLst>
          </p:cNvPr>
          <p:cNvPicPr>
            <a:picLocks noChangeAspect="1"/>
          </p:cNvPicPr>
          <p:nvPr/>
        </p:nvPicPr>
        <p:blipFill rotWithShape="1">
          <a:blip r:embed="rId3">
            <a:extLst>
              <a:ext uri="{28A0092B-C50C-407E-A947-70E740481C1C}">
                <a14:useLocalDpi xmlns:a14="http://schemas.microsoft.com/office/drawing/2010/main" val="0"/>
              </a:ext>
            </a:extLst>
          </a:blip>
          <a:srcRect b="5468"/>
          <a:stretch/>
        </p:blipFill>
        <p:spPr>
          <a:xfrm>
            <a:off x="0" y="374982"/>
            <a:ext cx="12192000" cy="6483018"/>
          </a:xfrm>
          <a:prstGeom prst="rect">
            <a:avLst/>
          </a:prstGeom>
        </p:spPr>
      </p:pic>
    </p:spTree>
    <p:extLst>
      <p:ext uri="{BB962C8B-B14F-4D97-AF65-F5344CB8AC3E}">
        <p14:creationId xmlns:p14="http://schemas.microsoft.com/office/powerpoint/2010/main" val="2392526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latin typeface="Segoe UI Semibold (Headings)"/>
              </a:rPr>
              <a:t>Publishing</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1056245" cy="4690285"/>
          </a:xfrm>
        </p:spPr>
        <p:txBody>
          <a:bodyPr>
            <a:noAutofit/>
          </a:bodyPr>
          <a:lstStyle/>
          <a:p>
            <a:pPr marL="742950" lvl="1" indent="-514350">
              <a:buAutoNum type="arabicPeriod"/>
            </a:pPr>
            <a:r>
              <a:rPr lang="en-US" sz="3600" dirty="0">
                <a:solidFill>
                  <a:srgbClr val="000000"/>
                </a:solidFill>
                <a:latin typeface="Calibri" panose="020F0502020204030204" pitchFamily="34" charset="0"/>
              </a:rPr>
              <a:t>Eventually, MSFT comments </a:t>
            </a:r>
            <a:r>
              <a:rPr lang="en-US" sz="3600" dirty="0">
                <a:solidFill>
                  <a:srgbClr val="000000"/>
                </a:solidFill>
                <a:latin typeface="Courier New" panose="02070309020205020404" pitchFamily="49" charset="0"/>
                <a:cs typeface="Courier New" panose="02070309020205020404" pitchFamily="49" charset="0"/>
              </a:rPr>
              <a:t>#sign-off</a:t>
            </a:r>
          </a:p>
          <a:p>
            <a:pPr marL="742950" lvl="1" indent="-514350">
              <a:buAutoNum type="arabicPeriod"/>
            </a:pPr>
            <a:r>
              <a:rPr lang="en-US" sz="3600" dirty="0">
                <a:solidFill>
                  <a:srgbClr val="000000"/>
                </a:solidFill>
                <a:latin typeface="Calibri" panose="020F0502020204030204" pitchFamily="34" charset="0"/>
              </a:rPr>
              <a:t>A non-technical v- editor may review.</a:t>
            </a:r>
          </a:p>
          <a:p>
            <a:pPr marL="742950" lvl="1" indent="-514350">
              <a:buAutoNum type="arabicPeriod"/>
            </a:pPr>
            <a:r>
              <a:rPr lang="en-US" sz="3600" dirty="0">
                <a:solidFill>
                  <a:srgbClr val="000000"/>
                </a:solidFill>
                <a:latin typeface="Calibri" panose="020F0502020204030204" pitchFamily="34" charset="0"/>
              </a:rPr>
              <a:t>Published 2x a day, around 10amPT and 3pmPT</a:t>
            </a:r>
          </a:p>
          <a:p>
            <a:pPr marL="228600" lvl="1" indent="0">
              <a:buNone/>
            </a:pPr>
            <a:endParaRPr lang="en-US" sz="3600" dirty="0"/>
          </a:p>
        </p:txBody>
      </p:sp>
    </p:spTree>
    <p:extLst>
      <p:ext uri="{BB962C8B-B14F-4D97-AF65-F5344CB8AC3E}">
        <p14:creationId xmlns:p14="http://schemas.microsoft.com/office/powerpoint/2010/main" val="268976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showing the heading of a Docs article. The 18 contributors link is boxed. ">
            <a:extLst>
              <a:ext uri="{FF2B5EF4-FFF2-40B4-BE49-F238E27FC236}">
                <a16:creationId xmlns:a16="http://schemas.microsoft.com/office/drawing/2014/main" id="{6D697CC8-B013-C134-C11D-484D753C9E1E}"/>
              </a:ext>
            </a:extLst>
          </p:cNvPr>
          <p:cNvPicPr>
            <a:picLocks noChangeAspect="1"/>
          </p:cNvPicPr>
          <p:nvPr/>
        </p:nvPicPr>
        <p:blipFill rotWithShape="1">
          <a:blip r:embed="rId3"/>
          <a:srcRect t="54805"/>
          <a:stretch/>
        </p:blipFill>
        <p:spPr>
          <a:xfrm>
            <a:off x="29028" y="2295464"/>
            <a:ext cx="7561943" cy="367449"/>
          </a:xfrm>
          <a:prstGeom prst="rect">
            <a:avLst/>
          </a:prstGeom>
        </p:spPr>
      </p:pic>
      <p:pic>
        <p:nvPicPr>
          <p:cNvPr id="8" name="Picture 7" descr="A screenshot of the contributors list for a doc.">
            <a:extLst>
              <a:ext uri="{FF2B5EF4-FFF2-40B4-BE49-F238E27FC236}">
                <a16:creationId xmlns:a16="http://schemas.microsoft.com/office/drawing/2014/main" id="{10067CE1-1F4E-C84D-7DFC-AD244F999532}"/>
              </a:ext>
            </a:extLst>
          </p:cNvPr>
          <p:cNvPicPr>
            <a:picLocks noChangeAspect="1"/>
          </p:cNvPicPr>
          <p:nvPr/>
        </p:nvPicPr>
        <p:blipFill>
          <a:blip r:embed="rId4"/>
          <a:stretch>
            <a:fillRect/>
          </a:stretch>
        </p:blipFill>
        <p:spPr>
          <a:xfrm>
            <a:off x="5986839" y="-1"/>
            <a:ext cx="6316787" cy="698137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64823" y="378978"/>
            <a:ext cx="10515600" cy="1325563"/>
          </a:xfrm>
        </p:spPr>
        <p:txBody>
          <a:bodyPr>
            <a:normAutofit/>
          </a:bodyPr>
          <a:lstStyle/>
          <a:p>
            <a:r>
              <a:rPr lang="en-US" sz="6000" dirty="0">
                <a:latin typeface="Segoe UI Semibold (Headings)"/>
              </a:rPr>
              <a:t>Credit Due!</a:t>
            </a:r>
          </a:p>
        </p:txBody>
      </p:sp>
      <p:pic>
        <p:nvPicPr>
          <p:cNvPr id="6" name="Picture 5">
            <a:extLst>
              <a:ext uri="{FF2B5EF4-FFF2-40B4-BE49-F238E27FC236}">
                <a16:creationId xmlns:a16="http://schemas.microsoft.com/office/drawing/2014/main" id="{1984A59C-F10A-C845-B1FB-152C443A544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959962" y="5462944"/>
            <a:ext cx="1016000" cy="1016000"/>
          </a:xfrm>
          <a:prstGeom prst="rect">
            <a:avLst/>
          </a:prstGeom>
        </p:spPr>
      </p:pic>
      <p:sp>
        <p:nvSpPr>
          <p:cNvPr id="10" name="Arrow: Right 9">
            <a:extLst>
              <a:ext uri="{FF2B5EF4-FFF2-40B4-BE49-F238E27FC236}">
                <a16:creationId xmlns:a16="http://schemas.microsoft.com/office/drawing/2014/main" id="{0B56BE4A-6A06-4BDF-A0AA-3E26DE1FEDC8}"/>
              </a:ext>
              <a:ext uri="{C183D7F6-B498-43B3-948B-1728B52AA6E4}">
                <adec:decorative xmlns:adec="http://schemas.microsoft.com/office/drawing/2017/decorative" val="1"/>
              </a:ext>
            </a:extLst>
          </p:cNvPr>
          <p:cNvSpPr/>
          <p:nvPr/>
        </p:nvSpPr>
        <p:spPr>
          <a:xfrm>
            <a:off x="2348919" y="2295464"/>
            <a:ext cx="5213023" cy="367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1126374"/>
            <a:ext cx="3197049" cy="4596391"/>
          </a:xfrm>
        </p:spPr>
        <p:txBody>
          <a:bodyPr>
            <a:normAutofit/>
          </a:bodyPr>
          <a:lstStyle/>
          <a:p>
            <a:r>
              <a:rPr lang="en-US" sz="4000" b="1" dirty="0"/>
              <a:t>How to contribute </a:t>
            </a:r>
            <a:br>
              <a:rPr lang="en-US" sz="4000" b="1" dirty="0"/>
            </a:br>
            <a:r>
              <a:rPr lang="en-US" sz="4000" b="1" dirty="0"/>
              <a:t>to Microsoft Learn content?</a:t>
            </a: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3785661889"/>
              </p:ext>
            </p:extLst>
          </p:nvPr>
        </p:nvGraphicFramePr>
        <p:xfrm>
          <a:off x="4345858" y="260350"/>
          <a:ext cx="7326597" cy="637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897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23D7F65-B044-4949-B8CB-2C9AF16493F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C0063E5C-0832-4D5F-AEAC-CE172294257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99A94C4-232D-4FC7-8FBB-533C145CE29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5B52FB87-9A12-4D45-B1DF-CF1AF208D5B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10AF0414-9545-47F9-93A9-6A6D61C8A57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85215" y="1872413"/>
            <a:ext cx="4773168" cy="1661993"/>
          </a:xfrm>
        </p:spPr>
        <p:txBody>
          <a:bodyPr/>
          <a:lstStyle/>
          <a:p>
            <a:r>
              <a:rPr lang="en-US" sz="6000" b="1" dirty="0"/>
              <a:t>Tips on contribution</a:t>
            </a:r>
          </a:p>
        </p:txBody>
      </p:sp>
    </p:spTree>
    <p:extLst>
      <p:ext uri="{BB962C8B-B14F-4D97-AF65-F5344CB8AC3E}">
        <p14:creationId xmlns:p14="http://schemas.microsoft.com/office/powerpoint/2010/main" val="204711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76250" y="176443"/>
            <a:ext cx="11512550" cy="1325563"/>
          </a:xfrm>
        </p:spPr>
        <p:txBody>
          <a:bodyPr>
            <a:normAutofit fontScale="90000"/>
          </a:bodyPr>
          <a:lstStyle/>
          <a:p>
            <a:r>
              <a:rPr lang="en-US" sz="5400" dirty="0">
                <a:latin typeface="Segoe UI Semibold (Headings)"/>
              </a:rPr>
              <a:t>Stop worrying and love the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690688"/>
            <a:ext cx="10515600" cy="4985883"/>
          </a:xfrm>
        </p:spPr>
        <p:txBody>
          <a:bodyPr>
            <a:normAutofit fontScale="92500"/>
          </a:bodyPr>
          <a:lstStyle/>
          <a:p>
            <a:r>
              <a:rPr lang="en-US" sz="3600" dirty="0"/>
              <a:t>If you're not sure how it should change, just give it a shot. </a:t>
            </a:r>
          </a:p>
          <a:p>
            <a:r>
              <a:rPr lang="en-US" sz="3600" dirty="0"/>
              <a:t>Image or graphic needs to be updated? We got it.</a:t>
            </a:r>
          </a:p>
          <a:p>
            <a:r>
              <a:rPr lang="en-US" sz="3600" dirty="0" err="1"/>
              <a:t>cApItAlIzAtIoN</a:t>
            </a:r>
            <a:r>
              <a:rPr lang="en-US" sz="3600" dirty="0"/>
              <a:t> </a:t>
            </a:r>
            <a:r>
              <a:rPr lang="en-US" sz="3600" dirty="0" err="1"/>
              <a:t>iS</a:t>
            </a:r>
            <a:r>
              <a:rPr lang="en-US" sz="3600" dirty="0"/>
              <a:t> </a:t>
            </a:r>
            <a:r>
              <a:rPr lang="en-US" sz="3600" dirty="0" err="1"/>
              <a:t>tOuGh</a:t>
            </a:r>
            <a:r>
              <a:rPr lang="en-US" sz="3600" dirty="0"/>
              <a:t>. We get it.</a:t>
            </a:r>
          </a:p>
          <a:p>
            <a:pPr marL="685800" marR="0">
              <a:spcBef>
                <a:spcPts val="0"/>
              </a:spcBef>
              <a:spcAft>
                <a:spcPts val="0"/>
              </a:spcAft>
            </a:pPr>
            <a:r>
              <a:rPr lang="en-US" dirty="0"/>
              <a:t>“Azure SQL Database” vs “a database”</a:t>
            </a:r>
          </a:p>
          <a:p>
            <a:pPr marL="685800" marR="0">
              <a:spcBef>
                <a:spcPts val="0"/>
              </a:spcBef>
              <a:spcAft>
                <a:spcPts val="0"/>
              </a:spcAft>
            </a:pPr>
            <a:r>
              <a:rPr lang="en-US" dirty="0"/>
              <a:t>“Azure Functions” vs “a function”</a:t>
            </a:r>
          </a:p>
          <a:p>
            <a:pPr marL="685800" marR="0">
              <a:spcBef>
                <a:spcPts val="0"/>
              </a:spcBef>
              <a:spcAft>
                <a:spcPts val="0"/>
              </a:spcAft>
            </a:pPr>
            <a:r>
              <a:rPr lang="en-US" dirty="0">
                <a:latin typeface="Calibri" panose="020F0502020204030204" pitchFamily="34" charset="0"/>
              </a:rPr>
              <a:t>When you go to Taco Time, you eat a taco, not a Taco.</a:t>
            </a:r>
            <a:endParaRPr lang="en-US" dirty="0"/>
          </a:p>
          <a:p>
            <a:r>
              <a:rPr lang="en-US" sz="3600" dirty="0"/>
              <a:t>Informative comments in code must also appear in text. </a:t>
            </a:r>
          </a:p>
          <a:p>
            <a:pPr lvl="1"/>
            <a:r>
              <a:rPr lang="en-US" sz="3200" dirty="0"/>
              <a:t>Code is not translated. Break up large code blocks and explain.</a:t>
            </a:r>
          </a:p>
          <a:p>
            <a:pPr lvl="1"/>
            <a:r>
              <a:rPr lang="en-US" sz="3200" dirty="0"/>
              <a:t>Helpful comments must be explained outside of code, too.</a:t>
            </a:r>
          </a:p>
          <a:p>
            <a:r>
              <a:rPr lang="en-US" sz="3600" dirty="0"/>
              <a:t>Above all, be simple and human. </a:t>
            </a:r>
          </a:p>
          <a:p>
            <a:pPr marL="457200" lvl="1" indent="0">
              <a:buNone/>
            </a:pPr>
            <a:endParaRPr lang="en-US" sz="1100" dirty="0"/>
          </a:p>
        </p:txBody>
      </p:sp>
      <p:pic>
        <p:nvPicPr>
          <p:cNvPr id="4" name="Picture 3">
            <a:extLst>
              <a:ext uri="{FF2B5EF4-FFF2-40B4-BE49-F238E27FC236}">
                <a16:creationId xmlns:a16="http://schemas.microsoft.com/office/drawing/2014/main" id="{CCD4C0EA-0CF0-7B4F-BB6F-03674028FCF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956800" y="2413000"/>
            <a:ext cx="2032000" cy="2032000"/>
          </a:xfrm>
          <a:prstGeom prst="rect">
            <a:avLst/>
          </a:prstGeom>
        </p:spPr>
      </p:pic>
    </p:spTree>
    <p:extLst>
      <p:ext uri="{BB962C8B-B14F-4D97-AF65-F5344CB8AC3E}">
        <p14:creationId xmlns:p14="http://schemas.microsoft.com/office/powerpoint/2010/main" val="195159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38B6-690E-4584-8943-10E17AEECAA9}"/>
              </a:ext>
            </a:extLst>
          </p:cNvPr>
          <p:cNvSpPr>
            <a:spLocks noGrp="1"/>
          </p:cNvSpPr>
          <p:nvPr>
            <p:ph type="title"/>
          </p:nvPr>
        </p:nvSpPr>
        <p:spPr>
          <a:xfrm>
            <a:off x="838199" y="365125"/>
            <a:ext cx="11131445" cy="1325563"/>
          </a:xfrm>
        </p:spPr>
        <p:txBody>
          <a:bodyPr>
            <a:normAutofit fontScale="90000"/>
          </a:bodyPr>
          <a:lstStyle/>
          <a:p>
            <a:r>
              <a:rPr lang="en-US" sz="6000" dirty="0">
                <a:latin typeface="Segoe UI Semibold (Headings)"/>
              </a:rPr>
              <a:t>Localization/Translation Feedback	</a:t>
            </a:r>
          </a:p>
        </p:txBody>
      </p:sp>
      <p:sp>
        <p:nvSpPr>
          <p:cNvPr id="3" name="Content Placeholder 2">
            <a:extLst>
              <a:ext uri="{FF2B5EF4-FFF2-40B4-BE49-F238E27FC236}">
                <a16:creationId xmlns:a16="http://schemas.microsoft.com/office/drawing/2014/main" id="{BCD720A6-1C38-4262-BD56-7C42F1389736}"/>
              </a:ext>
            </a:extLst>
          </p:cNvPr>
          <p:cNvSpPr>
            <a:spLocks noGrp="1"/>
          </p:cNvSpPr>
          <p:nvPr>
            <p:ph idx="1"/>
          </p:nvPr>
        </p:nvSpPr>
        <p:spPr>
          <a:xfrm>
            <a:off x="838200" y="1825625"/>
            <a:ext cx="11131446" cy="4351338"/>
          </a:xfrm>
        </p:spPr>
        <p:txBody>
          <a:bodyPr>
            <a:normAutofit/>
          </a:bodyPr>
          <a:lstStyle/>
          <a:p>
            <a:r>
              <a:rPr lang="en-US" sz="3600" dirty="0"/>
              <a:t>Translation issues are submitted via a Microsoft 365 Form</a:t>
            </a:r>
          </a:p>
          <a:p>
            <a:pPr lvl="1"/>
            <a:r>
              <a:rPr lang="en-US" sz="3200" dirty="0">
                <a:hlinkClick r:id="rId3"/>
              </a:rPr>
              <a:t>aka.ms/provide-feedback </a:t>
            </a:r>
            <a:endParaRPr lang="en-US" sz="3200" dirty="0"/>
          </a:p>
          <a:p>
            <a:pPr lvl="1"/>
            <a:r>
              <a:rPr lang="en-US" sz="3200" dirty="0"/>
              <a:t>Submit feedback in any language.</a:t>
            </a:r>
          </a:p>
          <a:p>
            <a:pPr lvl="1"/>
            <a:r>
              <a:rPr lang="en-US" sz="3200" dirty="0"/>
              <a:t>Automatically creates Azure DevOps work item.</a:t>
            </a:r>
          </a:p>
          <a:p>
            <a:r>
              <a:rPr lang="en-US" sz="3600" dirty="0"/>
              <a:t>Non-English technical feedback? No problem. </a:t>
            </a:r>
          </a:p>
          <a:p>
            <a:pPr lvl="1"/>
            <a:r>
              <a:rPr lang="en-US" sz="3200" dirty="0"/>
              <a:t>Same link: </a:t>
            </a:r>
            <a:r>
              <a:rPr lang="en-US" sz="3200" dirty="0">
                <a:hlinkClick r:id="rId3"/>
              </a:rPr>
              <a:t>aka.ms/provide-feedback</a:t>
            </a:r>
            <a:r>
              <a:rPr lang="en-US" sz="3200" dirty="0"/>
              <a:t> </a:t>
            </a:r>
          </a:p>
          <a:p>
            <a:pPr lvl="1"/>
            <a:r>
              <a:rPr lang="en-US" sz="3200" dirty="0"/>
              <a:t>It will be translated and passed along internally.</a:t>
            </a:r>
            <a:endParaRPr lang="en-US" sz="3600" dirty="0"/>
          </a:p>
          <a:p>
            <a:pPr marL="457200" lvl="1" indent="0">
              <a:buNone/>
            </a:pPr>
            <a:endParaRPr lang="en-US" sz="3200" dirty="0"/>
          </a:p>
        </p:txBody>
      </p:sp>
      <p:pic>
        <p:nvPicPr>
          <p:cNvPr id="4" name="Picture 3">
            <a:extLst>
              <a:ext uri="{FF2B5EF4-FFF2-40B4-BE49-F238E27FC236}">
                <a16:creationId xmlns:a16="http://schemas.microsoft.com/office/drawing/2014/main" id="{084C86FC-DFFA-CF47-A2D5-18555E5C289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0160000" y="4614709"/>
            <a:ext cx="2032000" cy="2032000"/>
          </a:xfrm>
          <a:prstGeom prst="rect">
            <a:avLst/>
          </a:prstGeom>
        </p:spPr>
      </p:pic>
    </p:spTree>
    <p:extLst>
      <p:ext uri="{BB962C8B-B14F-4D97-AF65-F5344CB8AC3E}">
        <p14:creationId xmlns:p14="http://schemas.microsoft.com/office/powerpoint/2010/main" val="3403924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D9697-7E46-F04C-AA49-60571501C6B7}"/>
              </a:ext>
            </a:extLst>
          </p:cNvPr>
          <p:cNvSpPr>
            <a:spLocks noGrp="1"/>
          </p:cNvSpPr>
          <p:nvPr>
            <p:ph type="title"/>
          </p:nvPr>
        </p:nvSpPr>
        <p:spPr>
          <a:xfrm>
            <a:off x="585216" y="2426410"/>
            <a:ext cx="9144000" cy="1107996"/>
          </a:xfrm>
        </p:spPr>
        <p:txBody>
          <a:bodyPr/>
          <a:lstStyle/>
          <a:p>
            <a:r>
              <a:rPr lang="en-US" dirty="0"/>
              <a:t>How GitHub Hosts </a:t>
            </a:r>
            <a:br>
              <a:rPr lang="en-US" dirty="0"/>
            </a:br>
            <a:r>
              <a:rPr lang="en-US" dirty="0"/>
              <a:t>Microsoft Docs</a:t>
            </a:r>
          </a:p>
        </p:txBody>
      </p:sp>
    </p:spTree>
    <p:extLst>
      <p:ext uri="{BB962C8B-B14F-4D97-AF65-F5344CB8AC3E}">
        <p14:creationId xmlns:p14="http://schemas.microsoft.com/office/powerpoint/2010/main" val="3181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6000" dirty="0">
                <a:latin typeface="Segoe UI Semibold (Headings)"/>
              </a:rPr>
              <a:t>Docs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2032000"/>
            <a:ext cx="11087100" cy="4144963"/>
          </a:xfrm>
        </p:spPr>
        <p:txBody>
          <a:bodyPr vert="horz" lIns="91440" tIns="45720" rIns="91440" bIns="45720" rtlCol="0" anchor="t">
            <a:normAutofit/>
          </a:bodyPr>
          <a:lstStyle/>
          <a:p>
            <a:r>
              <a:rPr lang="en-US" sz="4400" dirty="0"/>
              <a:t>VS Code or Azure Data Studio, </a:t>
            </a:r>
            <a:r>
              <a:rPr lang="en-US" sz="4400" dirty="0" err="1"/>
              <a:t>gitbash</a:t>
            </a:r>
            <a:r>
              <a:rPr lang="en-US" sz="4400" dirty="0"/>
              <a:t>, GitHub</a:t>
            </a:r>
            <a:endParaRPr lang="en-US" sz="4400" dirty="0">
              <a:cs typeface="Calibri"/>
            </a:endParaRPr>
          </a:p>
          <a:p>
            <a:r>
              <a:rPr lang="en-US" sz="4400" dirty="0"/>
              <a:t>Rich metadata and SEO tracking, Kusto</a:t>
            </a:r>
            <a:endParaRPr lang="en-US" sz="4400" dirty="0">
              <a:cs typeface="Calibri"/>
            </a:endParaRPr>
          </a:p>
          <a:p>
            <a:r>
              <a:rPr lang="en-US" sz="4400" dirty="0"/>
              <a:t>Release branches for big, timed doc releases</a:t>
            </a:r>
            <a:endParaRPr lang="en-US" sz="4400" dirty="0">
              <a:cs typeface="Calibri"/>
            </a:endParaRPr>
          </a:p>
          <a:p>
            <a:endParaRPr lang="en-US" sz="4400" dirty="0"/>
          </a:p>
        </p:txBody>
      </p:sp>
      <p:pic>
        <p:nvPicPr>
          <p:cNvPr id="4" name="Picture 3">
            <a:extLst>
              <a:ext uri="{FF2B5EF4-FFF2-40B4-BE49-F238E27FC236}">
                <a16:creationId xmlns:a16="http://schemas.microsoft.com/office/drawing/2014/main" id="{9A8A8713-07DC-C343-BFB1-AFF3B7109933}"/>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739094"/>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7923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199" y="-1325563"/>
            <a:ext cx="10515600" cy="1325563"/>
          </a:xfrm>
        </p:spPr>
        <p:txBody>
          <a:bodyPr>
            <a:normAutofit/>
          </a:bodyPr>
          <a:lstStyle/>
          <a:p>
            <a:r>
              <a:rPr lang="en-US"/>
              <a:t>GitHub Basics 2</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947" b="19665"/>
          <a:stretch/>
        </p:blipFill>
        <p:spPr>
          <a:xfrm>
            <a:off x="95318" y="429393"/>
            <a:ext cx="12001361" cy="3048196"/>
          </a:xfrm>
          <a:prstGeom prst="rect">
            <a:avLst/>
          </a:prstGeom>
        </p:spPr>
      </p:pic>
      <p:sp>
        <p:nvSpPr>
          <p:cNvPr id="6" name="Rectangle 5">
            <a:extLst>
              <a:ext uri="{FF2B5EF4-FFF2-40B4-BE49-F238E27FC236}">
                <a16:creationId xmlns:a16="http://schemas.microsoft.com/office/drawing/2014/main" id="{36BA3559-B492-4F40-A001-80F00A9734FC}"/>
              </a:ext>
              <a:ext uri="{C183D7F6-B498-43B3-948B-1728B52AA6E4}">
                <adec:decorative xmlns:adec="http://schemas.microsoft.com/office/drawing/2017/decorative" val="1"/>
              </a:ext>
            </a:extLst>
          </p:cNvPr>
          <p:cNvSpPr/>
          <p:nvPr/>
        </p:nvSpPr>
        <p:spPr>
          <a:xfrm>
            <a:off x="1191491" y="2686328"/>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EB907C-0B21-4070-94C4-546439ED1CD0}"/>
              </a:ext>
            </a:extLst>
          </p:cNvPr>
          <p:cNvSpPr txBox="1"/>
          <p:nvPr/>
        </p:nvSpPr>
        <p:spPr>
          <a:xfrm>
            <a:off x="367146" y="4260772"/>
            <a:ext cx="2514601" cy="954107"/>
          </a:xfrm>
          <a:prstGeom prst="rect">
            <a:avLst/>
          </a:prstGeom>
          <a:noFill/>
        </p:spPr>
        <p:txBody>
          <a:bodyPr wrap="square" rtlCol="0">
            <a:spAutoFit/>
          </a:bodyPr>
          <a:lstStyle/>
          <a:p>
            <a:r>
              <a:rPr lang="en-US" sz="2800" err="1">
                <a:cs typeface="Arial" panose="020B0604020202020204" pitchFamily="34" charset="0"/>
              </a:rPr>
              <a:t>MicrosoftDocs</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0" name="TextBox 9">
            <a:extLst>
              <a:ext uri="{FF2B5EF4-FFF2-40B4-BE49-F238E27FC236}">
                <a16:creationId xmlns:a16="http://schemas.microsoft.com/office/drawing/2014/main" id="{98E7985F-F957-4347-B50D-AF3413362303}"/>
              </a:ext>
            </a:extLst>
          </p:cNvPr>
          <p:cNvSpPr txBox="1"/>
          <p:nvPr/>
        </p:nvSpPr>
        <p:spPr>
          <a:xfrm>
            <a:off x="3429001" y="4260771"/>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2" name="TextBox 11">
            <a:extLst>
              <a:ext uri="{FF2B5EF4-FFF2-40B4-BE49-F238E27FC236}">
                <a16:creationId xmlns:a16="http://schemas.microsoft.com/office/drawing/2014/main" id="{49A7A383-EB45-4318-83D4-738F92777AC4}"/>
              </a:ext>
            </a:extLst>
          </p:cNvPr>
          <p:cNvSpPr txBox="1"/>
          <p:nvPr/>
        </p:nvSpPr>
        <p:spPr>
          <a:xfrm>
            <a:off x="6248400" y="4260770"/>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3" name="TextBox 12">
            <a:extLst>
              <a:ext uri="{FF2B5EF4-FFF2-40B4-BE49-F238E27FC236}">
                <a16:creationId xmlns:a16="http://schemas.microsoft.com/office/drawing/2014/main" id="{5C7B000D-00E7-4351-ADD3-365012539C6E}"/>
              </a:ext>
            </a:extLst>
          </p:cNvPr>
          <p:cNvSpPr txBox="1"/>
          <p:nvPr/>
        </p:nvSpPr>
        <p:spPr>
          <a:xfrm>
            <a:off x="367147" y="3889316"/>
            <a:ext cx="5583380" cy="830997"/>
          </a:xfrm>
          <a:prstGeom prst="rect">
            <a:avLst/>
          </a:prstGeom>
          <a:noFill/>
        </p:spPr>
        <p:txBody>
          <a:bodyPr wrap="square" rtlCol="0">
            <a:spAutoFit/>
          </a:bodyPr>
          <a:lstStyle/>
          <a:p>
            <a:r>
              <a:rPr lang="en-US" sz="2400" b="1">
                <a:cs typeface="Arial" panose="020B0604020202020204" pitchFamily="34" charset="0"/>
              </a:rPr>
              <a:t>Upstream				     Origin    		 	</a:t>
            </a:r>
          </a:p>
        </p:txBody>
      </p:sp>
      <p:sp>
        <p:nvSpPr>
          <p:cNvPr id="15" name="TextBox 14">
            <a:extLst>
              <a:ext uri="{FF2B5EF4-FFF2-40B4-BE49-F238E27FC236}">
                <a16:creationId xmlns:a16="http://schemas.microsoft.com/office/drawing/2014/main" id="{AD3E750A-6172-4409-91E6-8703A0D4576F}"/>
              </a:ext>
            </a:extLst>
          </p:cNvPr>
          <p:cNvSpPr txBox="1"/>
          <p:nvPr/>
        </p:nvSpPr>
        <p:spPr>
          <a:xfrm>
            <a:off x="8769926" y="4255502"/>
            <a:ext cx="3297383" cy="1384995"/>
          </a:xfrm>
          <a:prstGeom prst="rect">
            <a:avLst/>
          </a:prstGeom>
          <a:noFill/>
        </p:spPr>
        <p:txBody>
          <a:bodyPr wrap="square" rtlCol="0">
            <a:spAutoFit/>
          </a:bodyPr>
          <a:lstStyle/>
          <a:p>
            <a:r>
              <a:rPr lang="en-US" sz="2800" i="1" dirty="0">
                <a:cs typeface="Arial" panose="020B0604020202020204" pitchFamily="34" charset="0"/>
              </a:rPr>
              <a:t>username</a:t>
            </a:r>
            <a:r>
              <a:rPr lang="en-US" sz="2800" dirty="0">
                <a:cs typeface="Arial" panose="020B0604020202020204" pitchFamily="34" charset="0"/>
              </a:rPr>
              <a:t>/</a:t>
            </a:r>
            <a:br>
              <a:rPr lang="en-US" sz="2800" dirty="0">
                <a:cs typeface="Arial" panose="020B0604020202020204" pitchFamily="34" charset="0"/>
              </a:rPr>
            </a:br>
            <a:r>
              <a:rPr lang="en-US" sz="2800" dirty="0">
                <a:cs typeface="Arial" panose="020B0604020202020204" pitchFamily="34" charset="0"/>
              </a:rPr>
              <a:t>azure-docs.</a:t>
            </a:r>
          </a:p>
          <a:p>
            <a:r>
              <a:rPr lang="en-US" sz="2800" b="1" dirty="0">
                <a:solidFill>
                  <a:srgbClr val="FF0000"/>
                </a:solidFill>
                <a:cs typeface="Arial" panose="020B0604020202020204" pitchFamily="34" charset="0"/>
              </a:rPr>
              <a:t>20230215-fix-issue</a:t>
            </a:r>
          </a:p>
        </p:txBody>
      </p:sp>
      <p:cxnSp>
        <p:nvCxnSpPr>
          <p:cNvPr id="17" name="Straight Arrow Connector 16">
            <a:extLst>
              <a:ext uri="{FF2B5EF4-FFF2-40B4-BE49-F238E27FC236}">
                <a16:creationId xmlns:a16="http://schemas.microsoft.com/office/drawing/2014/main" id="{02C0D116-26EA-4895-8590-BD4414629FAD}"/>
              </a:ext>
              <a:ext uri="{C183D7F6-B498-43B3-948B-1728B52AA6E4}">
                <adec:decorative xmlns:adec="http://schemas.microsoft.com/office/drawing/2017/decorative" val="1"/>
              </a:ext>
            </a:extLst>
          </p:cNvPr>
          <p:cNvCxnSpPr>
            <a:cxnSpLocks/>
          </p:cNvCxnSpPr>
          <p:nvPr/>
        </p:nvCxnSpPr>
        <p:spPr>
          <a:xfrm flipH="1">
            <a:off x="7349839"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7C434B-AD4E-487B-BC81-934360E62E1E}"/>
              </a:ext>
              <a:ext uri="{C183D7F6-B498-43B3-948B-1728B52AA6E4}">
                <adec:decorative xmlns:adec="http://schemas.microsoft.com/office/drawing/2017/decorative" val="0"/>
              </a:ext>
            </a:extLst>
          </p:cNvPr>
          <p:cNvSpPr txBox="1"/>
          <p:nvPr/>
        </p:nvSpPr>
        <p:spPr>
          <a:xfrm>
            <a:off x="7349838" y="5559960"/>
            <a:ext cx="2119746" cy="400110"/>
          </a:xfrm>
          <a:prstGeom prst="rect">
            <a:avLst/>
          </a:prstGeom>
          <a:noFill/>
        </p:spPr>
        <p:txBody>
          <a:bodyPr wrap="square" rtlCol="0">
            <a:spAutoFit/>
          </a:bodyPr>
          <a:lstStyle/>
          <a:p>
            <a:r>
              <a:rPr lang="en-US" sz="2000" b="1">
                <a:cs typeface="Arial" panose="020B0604020202020204" pitchFamily="34" charset="0"/>
              </a:rPr>
              <a:t>Commit</a:t>
            </a:r>
          </a:p>
        </p:txBody>
      </p:sp>
      <p:cxnSp>
        <p:nvCxnSpPr>
          <p:cNvPr id="21" name="Straight Arrow Connector 20">
            <a:extLst>
              <a:ext uri="{FF2B5EF4-FFF2-40B4-BE49-F238E27FC236}">
                <a16:creationId xmlns:a16="http://schemas.microsoft.com/office/drawing/2014/main" id="{344FEF2C-ABEB-45D2-8ED0-46CFBC84799B}"/>
              </a:ext>
              <a:ext uri="{C183D7F6-B498-43B3-948B-1728B52AA6E4}">
                <adec:decorative xmlns:adec="http://schemas.microsoft.com/office/drawing/2017/decorative" val="1"/>
              </a:ext>
            </a:extLst>
          </p:cNvPr>
          <p:cNvCxnSpPr>
            <a:cxnSpLocks/>
          </p:cNvCxnSpPr>
          <p:nvPr/>
        </p:nvCxnSpPr>
        <p:spPr>
          <a:xfrm flipH="1">
            <a:off x="464127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48B277-EC30-4F57-BB67-125071FF9A99}"/>
              </a:ext>
              <a:ext uri="{C183D7F6-B498-43B3-948B-1728B52AA6E4}">
                <adec:decorative xmlns:adec="http://schemas.microsoft.com/office/drawing/2017/decorative" val="0"/>
              </a:ext>
            </a:extLst>
          </p:cNvPr>
          <p:cNvSpPr txBox="1"/>
          <p:nvPr/>
        </p:nvSpPr>
        <p:spPr>
          <a:xfrm>
            <a:off x="4641273" y="5559960"/>
            <a:ext cx="2119746" cy="400110"/>
          </a:xfrm>
          <a:prstGeom prst="rect">
            <a:avLst/>
          </a:prstGeom>
          <a:noFill/>
        </p:spPr>
        <p:txBody>
          <a:bodyPr wrap="square" rtlCol="0">
            <a:spAutoFit/>
          </a:bodyPr>
          <a:lstStyle/>
          <a:p>
            <a:r>
              <a:rPr lang="en-US" sz="2000" b="1">
                <a:cs typeface="Arial" panose="020B0604020202020204" pitchFamily="34" charset="0"/>
              </a:rPr>
              <a:t>Push</a:t>
            </a:r>
          </a:p>
        </p:txBody>
      </p:sp>
      <p:cxnSp>
        <p:nvCxnSpPr>
          <p:cNvPr id="25" name="Straight Arrow Connector 24">
            <a:extLst>
              <a:ext uri="{FF2B5EF4-FFF2-40B4-BE49-F238E27FC236}">
                <a16:creationId xmlns:a16="http://schemas.microsoft.com/office/drawing/2014/main" id="{10F3C04E-F925-4FEF-B0EA-0C7BFAD57323}"/>
              </a:ext>
              <a:ext uri="{C183D7F6-B498-43B3-948B-1728B52AA6E4}">
                <adec:decorative xmlns:adec="http://schemas.microsoft.com/office/drawing/2017/decorative" val="1"/>
              </a:ext>
            </a:extLst>
          </p:cNvPr>
          <p:cNvCxnSpPr>
            <a:cxnSpLocks/>
          </p:cNvCxnSpPr>
          <p:nvPr/>
        </p:nvCxnSpPr>
        <p:spPr>
          <a:xfrm flipH="1">
            <a:off x="166254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F91AE2-30E4-4DA1-9DA3-C7C893305DFE}"/>
              </a:ext>
              <a:ext uri="{C183D7F6-B498-43B3-948B-1728B52AA6E4}">
                <adec:decorative xmlns:adec="http://schemas.microsoft.com/office/drawing/2017/decorative" val="0"/>
              </a:ext>
            </a:extLst>
          </p:cNvPr>
          <p:cNvSpPr txBox="1"/>
          <p:nvPr/>
        </p:nvSpPr>
        <p:spPr>
          <a:xfrm>
            <a:off x="1662543" y="5559960"/>
            <a:ext cx="2119746" cy="400110"/>
          </a:xfrm>
          <a:prstGeom prst="rect">
            <a:avLst/>
          </a:prstGeom>
          <a:noFill/>
        </p:spPr>
        <p:txBody>
          <a:bodyPr wrap="square" rtlCol="0">
            <a:spAutoFit/>
          </a:bodyPr>
          <a:lstStyle/>
          <a:p>
            <a:r>
              <a:rPr lang="en-US" sz="2000" b="1">
                <a:cs typeface="Arial" panose="020B0604020202020204" pitchFamily="34" charset="0"/>
              </a:rPr>
              <a:t>Pull Request</a:t>
            </a:r>
          </a:p>
        </p:txBody>
      </p:sp>
      <p:sp>
        <p:nvSpPr>
          <p:cNvPr id="18" name="TextBox 17">
            <a:extLst>
              <a:ext uri="{FF2B5EF4-FFF2-40B4-BE49-F238E27FC236}">
                <a16:creationId xmlns:a16="http://schemas.microsoft.com/office/drawing/2014/main" id="{0803D4B0-D98D-4982-A446-AD4A131E08AC}"/>
              </a:ext>
            </a:extLst>
          </p:cNvPr>
          <p:cNvSpPr txBox="1"/>
          <p:nvPr/>
        </p:nvSpPr>
        <p:spPr>
          <a:xfrm>
            <a:off x="6228267" y="3880926"/>
            <a:ext cx="6094708" cy="461665"/>
          </a:xfrm>
          <a:prstGeom prst="rect">
            <a:avLst/>
          </a:prstGeom>
          <a:noFill/>
        </p:spPr>
        <p:txBody>
          <a:bodyPr wrap="square">
            <a:spAutoFit/>
          </a:bodyPr>
          <a:lstStyle/>
          <a:p>
            <a:r>
              <a:rPr lang="en-US" sz="2400" b="1">
                <a:cs typeface="Arial" panose="020B0604020202020204" pitchFamily="34" charset="0"/>
              </a:rPr>
              <a:t>Local</a:t>
            </a:r>
          </a:p>
        </p:txBody>
      </p:sp>
    </p:spTree>
    <p:extLst>
      <p:ext uri="{BB962C8B-B14F-4D97-AF65-F5344CB8AC3E}">
        <p14:creationId xmlns:p14="http://schemas.microsoft.com/office/powerpoint/2010/main" val="21071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9" grpId="0"/>
      <p:bldP spid="23" grpId="0"/>
      <p:bldP spid="27" grpId="0"/>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566135"/>
            <a:ext cx="10515600" cy="1325563"/>
          </a:xfrm>
        </p:spPr>
        <p:txBody>
          <a:bodyPr>
            <a:normAutofit/>
          </a:bodyPr>
          <a:lstStyle/>
          <a:p>
            <a:r>
              <a:rPr lang="en-US"/>
              <a:t>GitHub Basics 3</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b="19790"/>
          <a:stretch/>
        </p:blipFill>
        <p:spPr>
          <a:xfrm>
            <a:off x="2201211" y="897152"/>
            <a:ext cx="9866098" cy="2531848"/>
          </a:xfrm>
          <a:prstGeom prst="rect">
            <a:avLst/>
          </a:prstGeom>
        </p:spPr>
      </p:pic>
      <p:sp>
        <p:nvSpPr>
          <p:cNvPr id="19" name="Rectangle 18">
            <a:extLst>
              <a:ext uri="{FF2B5EF4-FFF2-40B4-BE49-F238E27FC236}">
                <a16:creationId xmlns:a16="http://schemas.microsoft.com/office/drawing/2014/main" id="{980138D2-0E38-431F-A210-E5E9DB37D1E2}"/>
              </a:ext>
              <a:ext uri="{C183D7F6-B498-43B3-948B-1728B52AA6E4}">
                <adec:decorative xmlns:adec="http://schemas.microsoft.com/office/drawing/2017/decorative" val="1"/>
              </a:ext>
            </a:extLst>
          </p:cNvPr>
          <p:cNvSpPr/>
          <p:nvPr/>
        </p:nvSpPr>
        <p:spPr>
          <a:xfrm>
            <a:off x="3164340" y="2690736"/>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7B000D-00E7-4351-ADD3-365012539C6E}"/>
              </a:ext>
            </a:extLst>
          </p:cNvPr>
          <p:cNvSpPr txBox="1"/>
          <p:nvPr/>
        </p:nvSpPr>
        <p:spPr>
          <a:xfrm>
            <a:off x="6927" y="3880075"/>
            <a:ext cx="8511673" cy="400110"/>
          </a:xfrm>
          <a:prstGeom prst="rect">
            <a:avLst/>
          </a:prstGeom>
          <a:noFill/>
        </p:spPr>
        <p:txBody>
          <a:bodyPr wrap="square" rtlCol="0">
            <a:spAutoFit/>
          </a:bodyPr>
          <a:lstStyle/>
          <a:p>
            <a:r>
              <a:rPr lang="en-US" sz="2000" b="1">
                <a:cs typeface="Arial" panose="020B0604020202020204" pitchFamily="34" charset="0"/>
              </a:rPr>
              <a:t>Live				       Upstream			    Origin      		 	      Local</a:t>
            </a:r>
          </a:p>
        </p:txBody>
      </p:sp>
      <p:sp>
        <p:nvSpPr>
          <p:cNvPr id="3" name="TextBox 2">
            <a:extLst>
              <a:ext uri="{FF2B5EF4-FFF2-40B4-BE49-F238E27FC236}">
                <a16:creationId xmlns:a16="http://schemas.microsoft.com/office/drawing/2014/main" id="{74532D98-6C92-4112-A62C-654B681AC458}"/>
              </a:ext>
            </a:extLst>
          </p:cNvPr>
          <p:cNvSpPr txBox="1"/>
          <p:nvPr/>
        </p:nvSpPr>
        <p:spPr>
          <a:xfrm>
            <a:off x="6927"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a:t>
            </a:r>
          </a:p>
        </p:txBody>
      </p:sp>
      <p:sp>
        <p:nvSpPr>
          <p:cNvPr id="8" name="TextBox 7">
            <a:extLst>
              <a:ext uri="{FF2B5EF4-FFF2-40B4-BE49-F238E27FC236}">
                <a16:creationId xmlns:a16="http://schemas.microsoft.com/office/drawing/2014/main" id="{01EB907C-0B21-4070-94C4-546439ED1CD0}"/>
              </a:ext>
            </a:extLst>
          </p:cNvPr>
          <p:cNvSpPr txBox="1"/>
          <p:nvPr/>
        </p:nvSpPr>
        <p:spPr>
          <a:xfrm>
            <a:off x="2201211"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0" name="TextBox 9">
            <a:extLst>
              <a:ext uri="{FF2B5EF4-FFF2-40B4-BE49-F238E27FC236}">
                <a16:creationId xmlns:a16="http://schemas.microsoft.com/office/drawing/2014/main" id="{98E7985F-F957-4347-B50D-AF3413362303}"/>
              </a:ext>
            </a:extLst>
          </p:cNvPr>
          <p:cNvSpPr txBox="1"/>
          <p:nvPr/>
        </p:nvSpPr>
        <p:spPr>
          <a:xfrm>
            <a:off x="4812650" y="4343839"/>
            <a:ext cx="1892609"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2" name="TextBox 11">
            <a:extLst>
              <a:ext uri="{FF2B5EF4-FFF2-40B4-BE49-F238E27FC236}">
                <a16:creationId xmlns:a16="http://schemas.microsoft.com/office/drawing/2014/main" id="{49A7A383-EB45-4318-83D4-738F92777AC4}"/>
              </a:ext>
            </a:extLst>
          </p:cNvPr>
          <p:cNvSpPr txBox="1"/>
          <p:nvPr/>
        </p:nvSpPr>
        <p:spPr>
          <a:xfrm>
            <a:off x="7203824" y="4343838"/>
            <a:ext cx="1899536"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5" name="TextBox 14">
            <a:extLst>
              <a:ext uri="{FF2B5EF4-FFF2-40B4-BE49-F238E27FC236}">
                <a16:creationId xmlns:a16="http://schemas.microsoft.com/office/drawing/2014/main" id="{AD3E750A-6172-4409-91E6-8703A0D4576F}"/>
              </a:ext>
            </a:extLst>
          </p:cNvPr>
          <p:cNvSpPr txBox="1"/>
          <p:nvPr/>
        </p:nvSpPr>
        <p:spPr>
          <a:xfrm>
            <a:off x="9601924" y="4343838"/>
            <a:ext cx="2590076" cy="1200329"/>
          </a:xfrm>
          <a:prstGeom prst="rect">
            <a:avLst/>
          </a:prstGeom>
          <a:noFill/>
        </p:spPr>
        <p:txBody>
          <a:bodyPr wrap="square" rtlCol="0">
            <a:spAutoFit/>
          </a:bodyPr>
          <a:lstStyle/>
          <a:p>
            <a:r>
              <a:rPr lang="en-US" sz="2400" i="1" dirty="0">
                <a:cs typeface="Arial" panose="020B0604020202020204" pitchFamily="34" charset="0"/>
              </a:rPr>
              <a:t>username</a:t>
            </a:r>
            <a:r>
              <a:rPr lang="en-US" sz="2400" dirty="0">
                <a:cs typeface="Arial" panose="020B0604020202020204" pitchFamily="34" charset="0"/>
              </a:rPr>
              <a:t>/</a:t>
            </a:r>
            <a:br>
              <a:rPr lang="en-US" sz="2400" dirty="0">
                <a:cs typeface="Arial" panose="020B0604020202020204" pitchFamily="34" charset="0"/>
              </a:rPr>
            </a:br>
            <a:r>
              <a:rPr lang="en-US" sz="2400" dirty="0">
                <a:cs typeface="Arial" panose="020B0604020202020204" pitchFamily="34" charset="0"/>
              </a:rPr>
              <a:t>azure-docs-pr.</a:t>
            </a:r>
          </a:p>
          <a:p>
            <a:r>
              <a:rPr lang="en-US" sz="2400" b="1" dirty="0">
                <a:solidFill>
                  <a:srgbClr val="FF0000"/>
                </a:solidFill>
                <a:cs typeface="Arial" panose="020B0604020202020204" pitchFamily="34" charset="0"/>
              </a:rPr>
              <a:t>20230215-fix-issue</a:t>
            </a:r>
          </a:p>
        </p:txBody>
      </p:sp>
      <p:sp>
        <p:nvSpPr>
          <p:cNvPr id="14" name="TextBox 13">
            <a:extLst>
              <a:ext uri="{FF2B5EF4-FFF2-40B4-BE49-F238E27FC236}">
                <a16:creationId xmlns:a16="http://schemas.microsoft.com/office/drawing/2014/main" id="{2CCEA401-8936-4079-A47B-2F5D5DB7B75C}"/>
              </a:ext>
            </a:extLst>
          </p:cNvPr>
          <p:cNvSpPr txBox="1"/>
          <p:nvPr/>
        </p:nvSpPr>
        <p:spPr>
          <a:xfrm>
            <a:off x="1039090" y="5417909"/>
            <a:ext cx="2119746" cy="400110"/>
          </a:xfrm>
          <a:prstGeom prst="rect">
            <a:avLst/>
          </a:prstGeom>
          <a:noFill/>
        </p:spPr>
        <p:txBody>
          <a:bodyPr wrap="square" rtlCol="0">
            <a:spAutoFit/>
          </a:bodyPr>
          <a:lstStyle/>
          <a:p>
            <a:r>
              <a:rPr lang="en-US" sz="2000" b="1">
                <a:cs typeface="Arial" panose="020B0604020202020204" pitchFamily="34" charset="0"/>
              </a:rPr>
              <a:t>Automated Build</a:t>
            </a:r>
          </a:p>
        </p:txBody>
      </p:sp>
      <p:cxnSp>
        <p:nvCxnSpPr>
          <p:cNvPr id="9" name="Straight Arrow Connector 8">
            <a:extLst>
              <a:ext uri="{FF2B5EF4-FFF2-40B4-BE49-F238E27FC236}">
                <a16:creationId xmlns:a16="http://schemas.microsoft.com/office/drawing/2014/main" id="{912150A7-41E6-4EC4-BF4A-5FCCA862EB14}"/>
              </a:ext>
              <a:ext uri="{C183D7F6-B498-43B3-948B-1728B52AA6E4}">
                <adec:decorative xmlns:adec="http://schemas.microsoft.com/office/drawing/2017/decorative" val="1"/>
              </a:ext>
            </a:extLst>
          </p:cNvPr>
          <p:cNvCxnSpPr>
            <a:cxnSpLocks/>
          </p:cNvCxnSpPr>
          <p:nvPr/>
        </p:nvCxnSpPr>
        <p:spPr>
          <a:xfrm flipH="1">
            <a:off x="1039091" y="5864304"/>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75E86B4-5BAC-43BF-903A-EDE0D3F4BBA4}"/>
              </a:ext>
              <a:ext uri="{C183D7F6-B498-43B3-948B-1728B52AA6E4}">
                <adec:decorative xmlns:adec="http://schemas.microsoft.com/office/drawing/2017/decorative" val="1"/>
              </a:ext>
            </a:extLst>
          </p:cNvPr>
          <p:cNvSpPr/>
          <p:nvPr/>
        </p:nvSpPr>
        <p:spPr>
          <a:xfrm>
            <a:off x="36423" y="3776870"/>
            <a:ext cx="2018519" cy="159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0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solidFill>
                  <a:schemeClr val="bg1"/>
                </a:solidFill>
              </a:rPr>
              <a:t>Resources on </a:t>
            </a:r>
            <a:br>
              <a:rPr lang="en-US">
                <a:solidFill>
                  <a:schemeClr val="bg1"/>
                </a:solidFill>
              </a:rPr>
            </a:br>
            <a:r>
              <a:rPr lang="en-US">
                <a:solidFill>
                  <a:schemeClr val="bg1"/>
                </a:solidFill>
              </a:rPr>
              <a:t>Git and </a:t>
            </a:r>
            <a:br>
              <a:rPr lang="en-US">
                <a:solidFill>
                  <a:schemeClr val="bg1"/>
                </a:solidFill>
              </a:rPr>
            </a:br>
            <a:r>
              <a:rPr lang="en-US">
                <a:solidFill>
                  <a:schemeClr val="bg1"/>
                </a:solidFill>
              </a:rPr>
              <a:t>GitHub</a:t>
            </a:r>
            <a:br>
              <a:rPr lang="en-US">
                <a:solidFill>
                  <a:schemeClr val="bg1"/>
                </a:solidFill>
              </a:rPr>
            </a:br>
            <a:r>
              <a:rPr lang="en-US">
                <a:solidFill>
                  <a:schemeClr val="bg1"/>
                </a:solidFill>
              </a:rPr>
              <a:t>from Learn</a:t>
            </a:r>
          </a:p>
        </p:txBody>
      </p:sp>
      <p:pic>
        <p:nvPicPr>
          <p:cNvPr id="18" name="Picture 17">
            <a:extLst>
              <a:ext uri="{FF2B5EF4-FFF2-40B4-BE49-F238E27FC236}">
                <a16:creationId xmlns:a16="http://schemas.microsoft.com/office/drawing/2014/main" id="{30832F05-06B0-40C8-9ED0-69232AD153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V="1">
            <a:off x="745279" y="4431100"/>
            <a:ext cx="3609006" cy="2426900"/>
          </a:xfrm>
          <a:prstGeom prst="rect">
            <a:avLst/>
          </a:prstGeom>
        </p:spPr>
      </p:pic>
      <p:pic>
        <p:nvPicPr>
          <p:cNvPr id="16" name="Picture 15">
            <a:extLst>
              <a:ext uri="{FF2B5EF4-FFF2-40B4-BE49-F238E27FC236}">
                <a16:creationId xmlns:a16="http://schemas.microsoft.com/office/drawing/2014/main" id="{D0571502-537C-4BCF-9020-E51755C0C1B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V="1">
            <a:off x="-434974" y="4068140"/>
            <a:ext cx="4789259" cy="2789860"/>
          </a:xfrm>
          <a:prstGeom prst="rect">
            <a:avLst/>
          </a:prstGeom>
        </p:spPr>
      </p:pic>
      <p:sp>
        <p:nvSpPr>
          <p:cNvPr id="42" name="Content Placeholder 2">
            <a:extLst>
              <a:ext uri="{FF2B5EF4-FFF2-40B4-BE49-F238E27FC236}">
                <a16:creationId xmlns:a16="http://schemas.microsoft.com/office/drawing/2014/main" id="{04ED3C52-6AA0-4D93-AB2D-94CD516C42FF}"/>
              </a:ext>
            </a:extLst>
          </p:cNvPr>
          <p:cNvSpPr txBox="1">
            <a:spLocks/>
          </p:cNvSpPr>
          <p:nvPr/>
        </p:nvSpPr>
        <p:spPr>
          <a:xfrm>
            <a:off x="4354285" y="353203"/>
            <a:ext cx="7710715" cy="63136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Learning paths for foundational GitHub knowledge</a:t>
            </a:r>
          </a:p>
          <a:p>
            <a:pPr lvl="1"/>
            <a:r>
              <a:rPr lang="en-US" sz="2800" dirty="0"/>
              <a:t>learn.microsoft.com/learn/</a:t>
            </a:r>
            <a:r>
              <a:rPr lang="en-US" sz="2800" dirty="0" err="1"/>
              <a:t>github</a:t>
            </a:r>
            <a:endParaRPr lang="en-US" sz="2800" dirty="0"/>
          </a:p>
          <a:p>
            <a:r>
              <a:rPr lang="en-US" sz="4000" dirty="0"/>
              <a:t>Introduction to version control with Git – Learn</a:t>
            </a:r>
          </a:p>
          <a:p>
            <a:pPr lvl="1"/>
            <a:r>
              <a:rPr lang="en-US" sz="2600" dirty="0"/>
              <a:t>learn.microsoft.com/learn/paths/intro-to-</a:t>
            </a:r>
            <a:r>
              <a:rPr lang="en-US" sz="2600" dirty="0" err="1"/>
              <a:t>vc</a:t>
            </a:r>
            <a:r>
              <a:rPr lang="en-US" sz="2600" dirty="0"/>
              <a:t>-git</a:t>
            </a:r>
          </a:p>
          <a:p>
            <a:r>
              <a:rPr lang="en-US" sz="4000" dirty="0"/>
              <a:t>Use Git version-control tools in VS Code - Learn</a:t>
            </a:r>
          </a:p>
          <a:p>
            <a:pPr lvl="1"/>
            <a:r>
              <a:rPr lang="en-US" sz="2800" dirty="0"/>
              <a:t>learn.microsoft.com/learn/modules/use-git-from-vs-code</a:t>
            </a:r>
          </a:p>
        </p:txBody>
      </p:sp>
    </p:spTree>
    <p:extLst>
      <p:ext uri="{BB962C8B-B14F-4D97-AF65-F5344CB8AC3E}">
        <p14:creationId xmlns:p14="http://schemas.microsoft.com/office/powerpoint/2010/main" val="4143199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4B7A5-FF65-E1DB-C4BC-5B7D14B7836B}"/>
              </a:ext>
            </a:extLst>
          </p:cNvPr>
          <p:cNvSpPr>
            <a:spLocks noGrp="1"/>
          </p:cNvSpPr>
          <p:nvPr>
            <p:ph type="title"/>
          </p:nvPr>
        </p:nvSpPr>
        <p:spPr>
          <a:xfrm>
            <a:off x="585216" y="2918853"/>
            <a:ext cx="9144000" cy="615553"/>
          </a:xfrm>
        </p:spPr>
        <p:txBody>
          <a:bodyPr/>
          <a:lstStyle/>
          <a:p>
            <a:r>
              <a:rPr lang="en-US" dirty="0">
                <a:solidFill>
                  <a:schemeClr val="tx1"/>
                </a:solidFill>
              </a:rPr>
              <a:t>What’s New in Docs?</a:t>
            </a:r>
          </a:p>
        </p:txBody>
      </p:sp>
    </p:spTree>
    <p:extLst>
      <p:ext uri="{BB962C8B-B14F-4D97-AF65-F5344CB8AC3E}">
        <p14:creationId xmlns:p14="http://schemas.microsoft.com/office/powerpoint/2010/main" val="6191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1126374"/>
            <a:ext cx="3069229" cy="4605251"/>
          </a:xfrm>
        </p:spPr>
        <p:txBody>
          <a:bodyPr>
            <a:normAutofit/>
          </a:bodyPr>
          <a:lstStyle/>
          <a:p>
            <a:r>
              <a:rPr lang="en-US" sz="5400" b="1" dirty="0"/>
              <a:t>Why contribute </a:t>
            </a:r>
            <a:br>
              <a:rPr lang="en-US" sz="5400" b="1" dirty="0"/>
            </a:br>
            <a:r>
              <a:rPr lang="en-US" sz="5400" b="1" dirty="0"/>
              <a:t>to Docs?</a:t>
            </a: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3883069670"/>
              </p:ext>
            </p:extLst>
          </p:nvPr>
        </p:nvGraphicFramePr>
        <p:xfrm>
          <a:off x="3588774" y="186814"/>
          <a:ext cx="8295046" cy="6223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17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64D6F82-014E-4461-9E46-6FF2CDCB2AE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5C07CA6-F612-4EA7-B07A-E949AB9B6AE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277C50BB-ED05-4756-B18B-9EF22D86F79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856F58D5-3365-4FBB-B84C-CD7B20310B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B308A979-317B-44BA-99E6-ED74EDAC7CB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F3764DF7-612B-4E1C-BDBD-E392E3824F8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77D0F1D0-7800-458C-9FEB-3B7293FFAE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Curved Right 31">
            <a:extLst>
              <a:ext uri="{FF2B5EF4-FFF2-40B4-BE49-F238E27FC236}">
                <a16:creationId xmlns:a16="http://schemas.microsoft.com/office/drawing/2014/main" id="{79B1F47D-DCAB-CA1D-6F89-99BA0DEB0903}"/>
              </a:ext>
              <a:ext uri="{C183D7F6-B498-43B3-948B-1728B52AA6E4}">
                <adec:decorative xmlns:adec="http://schemas.microsoft.com/office/drawing/2017/decorative" val="1"/>
              </a:ext>
            </a:extLst>
          </p:cNvPr>
          <p:cNvSpPr/>
          <p:nvPr/>
        </p:nvSpPr>
        <p:spPr>
          <a:xfrm>
            <a:off x="4711823" y="2071485"/>
            <a:ext cx="1479089" cy="2526518"/>
          </a:xfrm>
          <a:prstGeom prst="curvedRightArrow">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ED59A3F-DE80-3BF4-D26D-A4396841E012}"/>
              </a:ext>
            </a:extLst>
          </p:cNvPr>
          <p:cNvSpPr>
            <a:spLocks noGrp="1"/>
          </p:cNvSpPr>
          <p:nvPr>
            <p:ph type="title"/>
          </p:nvPr>
        </p:nvSpPr>
        <p:spPr>
          <a:xfrm>
            <a:off x="300237" y="217260"/>
            <a:ext cx="5700852" cy="1480911"/>
          </a:xfrm>
        </p:spPr>
        <p:txBody>
          <a:bodyPr vert="horz" lIns="91440" tIns="45720" rIns="91440" bIns="45720" rtlCol="0" anchor="ctr">
            <a:normAutofit fontScale="90000"/>
          </a:bodyPr>
          <a:lstStyle/>
          <a:p>
            <a:r>
              <a:rPr lang="en-US" sz="4800" b="1" spc="-50" dirty="0">
                <a:ln w="3175">
                  <a:noFill/>
                </a:ln>
                <a:latin typeface="Segoe UI Semibold (Headings)"/>
                <a:ea typeface="+mn-ea"/>
                <a:cs typeface="Segoe UI" pitchFamily="34" charset="0"/>
              </a:rPr>
              <a:t>If you use AI to author content for Learn</a:t>
            </a:r>
          </a:p>
        </p:txBody>
      </p:sp>
      <p:sp>
        <p:nvSpPr>
          <p:cNvPr id="3" name="Content Placeholder 2">
            <a:extLst>
              <a:ext uri="{FF2B5EF4-FFF2-40B4-BE49-F238E27FC236}">
                <a16:creationId xmlns:a16="http://schemas.microsoft.com/office/drawing/2014/main" id="{A6A0439D-FA92-00B5-1B0B-B9D948F365DE}"/>
              </a:ext>
            </a:extLst>
          </p:cNvPr>
          <p:cNvSpPr>
            <a:spLocks noGrp="1"/>
          </p:cNvSpPr>
          <p:nvPr>
            <p:ph type="body" sz="half" idx="2"/>
          </p:nvPr>
        </p:nvSpPr>
        <p:spPr>
          <a:xfrm>
            <a:off x="236158" y="3220472"/>
            <a:ext cx="11717949" cy="3323064"/>
          </a:xfrm>
        </p:spPr>
        <p:txBody>
          <a:bodyPr vert="horz" lIns="91440" tIns="45720" rIns="91440" bIns="45720" rtlCol="0" anchor="ctr">
            <a:normAutofit/>
          </a:bodyPr>
          <a:lstStyle/>
          <a:p>
            <a:pPr indent="-228600">
              <a:buFont typeface="Arial" panose="020B0604020202020204" pitchFamily="34" charset="0"/>
              <a:buChar char="•"/>
            </a:pPr>
            <a:r>
              <a:rPr lang="en-US" sz="2400" dirty="0">
                <a:hlinkClick r:id="rId3"/>
              </a:rPr>
              <a:t>AI-generated content | CG</a:t>
            </a:r>
            <a:endParaRPr lang="en-US" sz="2400" dirty="0"/>
          </a:p>
          <a:p>
            <a:pPr indent="-228600">
              <a:buFont typeface="Arial" panose="020B0604020202020204" pitchFamily="34" charset="0"/>
              <a:buChar char="•"/>
            </a:pPr>
            <a:r>
              <a:rPr lang="en-US" sz="2400" dirty="0"/>
              <a:t>Approved technology:</a:t>
            </a:r>
          </a:p>
          <a:p>
            <a:pPr lvl="1" indent="-228600">
              <a:buFont typeface="Arial" panose="020B0604020202020204" pitchFamily="34" charset="0"/>
              <a:buChar char="•"/>
            </a:pPr>
            <a:r>
              <a:rPr lang="en-US" sz="2000" b="0" i="0" u="sng" dirty="0">
                <a:effectLst/>
                <a:hlinkClick r:id="rId4"/>
              </a:rPr>
              <a:t>Azure OpenAI Service</a:t>
            </a:r>
            <a:endParaRPr lang="en-US" sz="2000" b="0" i="0" dirty="0">
              <a:effectLst/>
            </a:endParaRPr>
          </a:p>
          <a:p>
            <a:pPr lvl="1" indent="-228600">
              <a:buFont typeface="Arial" panose="020B0604020202020204" pitchFamily="34" charset="0"/>
              <a:buChar char="•"/>
            </a:pPr>
            <a:r>
              <a:rPr lang="en-US" sz="2000" dirty="0">
                <a:hlinkClick r:id="rId5"/>
              </a:rPr>
              <a:t>GitHub Copilot</a:t>
            </a:r>
            <a:endParaRPr lang="en-US" sz="2000" dirty="0"/>
          </a:p>
          <a:p>
            <a:pPr indent="-228600">
              <a:buFont typeface="Arial" panose="020B0604020202020204" pitchFamily="34" charset="0"/>
              <a:buChar char="•"/>
            </a:pPr>
            <a:r>
              <a:rPr lang="en-US" sz="2200" dirty="0"/>
              <a:t>Not approved: </a:t>
            </a:r>
          </a:p>
          <a:p>
            <a:pPr lvl="1" indent="-228600">
              <a:buFont typeface="Arial" panose="020B0604020202020204" pitchFamily="34" charset="0"/>
              <a:buChar char="•"/>
            </a:pPr>
            <a:r>
              <a:rPr lang="en-US" sz="2000" dirty="0"/>
              <a:t>Bing Chat (The New Bing), ChatGPT, and other models available externally through OpenAI.</a:t>
            </a:r>
          </a:p>
          <a:p>
            <a:pPr indent="-228600">
              <a:buFont typeface="Arial" panose="020B0604020202020204" pitchFamily="34" charset="0"/>
              <a:buChar char="•"/>
            </a:pPr>
            <a:r>
              <a:rPr lang="en-US" sz="2400" dirty="0"/>
              <a:t>Example already live: </a:t>
            </a:r>
          </a:p>
          <a:p>
            <a:pPr lvl="1" indent="-228600">
              <a:buFont typeface="Arial" panose="020B0604020202020204" pitchFamily="34" charset="0"/>
              <a:buChar char="•"/>
            </a:pPr>
            <a:r>
              <a:rPr lang="en-US" sz="2200" dirty="0">
                <a:hlinkClick r:id="rId6"/>
              </a:rPr>
              <a:t>Manage resource groups - Python - Azure Resource Manager | Microsoft Learn</a:t>
            </a:r>
            <a:endParaRPr lang="en-US" sz="1800" dirty="0"/>
          </a:p>
        </p:txBody>
      </p:sp>
      <p:pic>
        <p:nvPicPr>
          <p:cNvPr id="19" name="Picture 18" descr="A screenshot of the markdown code of the AI-contribution metadata tag.">
            <a:extLst>
              <a:ext uri="{FF2B5EF4-FFF2-40B4-BE49-F238E27FC236}">
                <a16:creationId xmlns:a16="http://schemas.microsoft.com/office/drawing/2014/main" id="{0ECB2480-A891-CBA9-3E2D-23F6CB4EE0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0912" y="344872"/>
            <a:ext cx="5480332" cy="2216264"/>
          </a:xfrm>
          <a:prstGeom prst="rect">
            <a:avLst/>
          </a:prstGeom>
        </p:spPr>
      </p:pic>
      <p:pic>
        <p:nvPicPr>
          <p:cNvPr id="16" name="Picture 15" descr="A screenshot of a Doc with a gray box near the top that says:  AI-assisted content. This article was partially created with the help of AI. An author reviewed and revised the content as needed. ">
            <a:extLst>
              <a:ext uri="{FF2B5EF4-FFF2-40B4-BE49-F238E27FC236}">
                <a16:creationId xmlns:a16="http://schemas.microsoft.com/office/drawing/2014/main" id="{DADC341A-EE12-D019-C14A-D1BCF441D71E}"/>
              </a:ext>
            </a:extLst>
          </p:cNvPr>
          <p:cNvPicPr>
            <a:picLocks noChangeAspect="1"/>
          </p:cNvPicPr>
          <p:nvPr/>
        </p:nvPicPr>
        <p:blipFill>
          <a:blip r:embed="rId8"/>
          <a:stretch>
            <a:fillRect/>
          </a:stretch>
        </p:blipFill>
        <p:spPr>
          <a:xfrm>
            <a:off x="6199476" y="2690838"/>
            <a:ext cx="4476980" cy="2273417"/>
          </a:xfrm>
          <a:prstGeom prst="rect">
            <a:avLst/>
          </a:prstGeom>
        </p:spPr>
      </p:pic>
    </p:spTree>
    <p:extLst>
      <p:ext uri="{BB962C8B-B14F-4D97-AF65-F5344CB8AC3E}">
        <p14:creationId xmlns:p14="http://schemas.microsoft.com/office/powerpoint/2010/main" val="651396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5400" dirty="0"/>
              <a:t>Multiple accounts -&gt; Learn profile </a:t>
            </a:r>
            <a:endParaRPr lang="en-US" sz="54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778239" y="1440854"/>
            <a:ext cx="11228882" cy="3284561"/>
          </a:xfrm>
        </p:spPr>
        <p:txBody>
          <a:bodyPr>
            <a:normAutofit/>
          </a:bodyPr>
          <a:lstStyle/>
          <a:p>
            <a:r>
              <a:rPr lang="en-US" sz="2400" b="0" i="0" dirty="0">
                <a:solidFill>
                  <a:srgbClr val="161616"/>
                </a:solidFill>
                <a:effectLst/>
                <a:latin typeface="Segoe UI" panose="020B0502040204020203" pitchFamily="34" charset="0"/>
              </a:rPr>
              <a:t>You can have up to five school or work accounts and one personal Learn account.</a:t>
            </a:r>
          </a:p>
          <a:p>
            <a:r>
              <a:rPr lang="en-US" sz="2400" dirty="0">
                <a:solidFill>
                  <a:srgbClr val="161616"/>
                </a:solidFill>
                <a:latin typeface="Segoe UI" panose="020B0502040204020203" pitchFamily="34" charset="0"/>
              </a:rPr>
              <a:t>Your Learn profile can serve as a </a:t>
            </a:r>
            <a:r>
              <a:rPr lang="en-US" sz="2400" b="1" dirty="0">
                <a:solidFill>
                  <a:srgbClr val="161616"/>
                </a:solidFill>
                <a:latin typeface="Segoe UI" panose="020B0502040204020203" pitchFamily="34" charset="0"/>
              </a:rPr>
              <a:t>digital resume</a:t>
            </a:r>
            <a:r>
              <a:rPr lang="en-US" sz="2400" dirty="0">
                <a:solidFill>
                  <a:srgbClr val="161616"/>
                </a:solidFill>
                <a:latin typeface="Segoe UI" panose="020B0502040204020203" pitchFamily="34" charset="0"/>
              </a:rPr>
              <a:t> and </a:t>
            </a:r>
            <a:r>
              <a:rPr lang="en-US" sz="2400" b="1" dirty="0">
                <a:solidFill>
                  <a:srgbClr val="161616"/>
                </a:solidFill>
                <a:latin typeface="Segoe UI" panose="020B0502040204020203" pitchFamily="34" charset="0"/>
              </a:rPr>
              <a:t>proof of skills</a:t>
            </a:r>
            <a:r>
              <a:rPr lang="en-US" sz="2400" dirty="0">
                <a:solidFill>
                  <a:srgbClr val="161616"/>
                </a:solidFill>
                <a:latin typeface="Segoe UI" panose="020B0502040204020203" pitchFamily="34" charset="0"/>
              </a:rPr>
              <a:t>.</a:t>
            </a:r>
            <a:endParaRPr lang="en-US" sz="3600" dirty="0"/>
          </a:p>
        </p:txBody>
      </p:sp>
      <p:pic>
        <p:nvPicPr>
          <p:cNvPr id="1026" name="Picture 2" descr="Screenshot of the Account Management section in the Microsoft Learn profile settings.">
            <a:extLst>
              <a:ext uri="{FF2B5EF4-FFF2-40B4-BE49-F238E27FC236}">
                <a16:creationId xmlns:a16="http://schemas.microsoft.com/office/drawing/2014/main" id="{7EC715BF-CA8C-A393-F568-81B23466D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88367"/>
            <a:ext cx="9445196" cy="436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695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6600" dirty="0"/>
              <a:t>Contributor Home</a:t>
            </a:r>
            <a:endParaRPr lang="en-US" sz="66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838200" y="1486678"/>
            <a:ext cx="11018520" cy="4690285"/>
          </a:xfrm>
        </p:spPr>
        <p:txBody>
          <a:bodyPr>
            <a:normAutofit/>
          </a:bodyPr>
          <a:lstStyle/>
          <a:p>
            <a:pPr marL="0" indent="0">
              <a:buNone/>
            </a:pPr>
            <a:r>
              <a:rPr lang="en-US" sz="4300" dirty="0"/>
              <a:t>Home: </a:t>
            </a:r>
            <a:r>
              <a:rPr lang="en-US" sz="4300" dirty="0">
                <a:hlinkClick r:id="rId3"/>
              </a:rPr>
              <a:t>learn.microsoft.com/contribute/ </a:t>
            </a:r>
            <a:endParaRPr lang="en-US" sz="4300" dirty="0"/>
          </a:p>
          <a:p>
            <a:pPr marL="0" indent="0">
              <a:buNone/>
            </a:pPr>
            <a:r>
              <a:rPr lang="en-US" sz="4300" dirty="0"/>
              <a:t>Your profile: </a:t>
            </a:r>
            <a:r>
              <a:rPr lang="en-US" sz="4300" u="sng" dirty="0">
                <a:hlinkClick r:id="rId4"/>
              </a:rPr>
              <a:t>learn.microsoft.com/users/me</a:t>
            </a:r>
            <a:endParaRPr lang="en-US" sz="4300" u="sng" dirty="0"/>
          </a:p>
        </p:txBody>
      </p:sp>
      <p:pic>
        <p:nvPicPr>
          <p:cNvPr id="2050" name="Picture 2" descr="Screenshot of the header of the Contributor Home page. It reads, &quot;Create contribute share.&quot;">
            <a:extLst>
              <a:ext uri="{FF2B5EF4-FFF2-40B4-BE49-F238E27FC236}">
                <a16:creationId xmlns:a16="http://schemas.microsoft.com/office/drawing/2014/main" id="{A09F0D3E-8A48-1E19-83AD-3061519C1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7" y="2989176"/>
            <a:ext cx="11891545" cy="386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283342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idx="4294967295"/>
          </p:nvPr>
        </p:nvSpPr>
        <p:spPr>
          <a:xfrm>
            <a:off x="587375" y="512172"/>
            <a:ext cx="11017250" cy="554038"/>
          </a:xfrm>
        </p:spPr>
        <p:txBody>
          <a:bodyPr>
            <a:noAutofit/>
          </a:bodyPr>
          <a:lstStyle/>
          <a:p>
            <a:r>
              <a:rPr lang="en-US" sz="5400" b="1" dirty="0"/>
              <a:t>New Learn module on Contributing</a:t>
            </a:r>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4294967295"/>
          </p:nvPr>
        </p:nvSpPr>
        <p:spPr>
          <a:xfrm>
            <a:off x="585788" y="1505564"/>
            <a:ext cx="11018837" cy="4691063"/>
          </a:xfrm>
        </p:spPr>
        <p:txBody>
          <a:bodyPr>
            <a:normAutofit/>
          </a:bodyPr>
          <a:lstStyle/>
          <a:p>
            <a:pPr marL="0" indent="0" algn="l">
              <a:buNone/>
            </a:pPr>
            <a:r>
              <a:rPr lang="en-US" b="1" i="0" dirty="0">
                <a:solidFill>
                  <a:srgbClr val="161616"/>
                </a:solidFill>
                <a:effectLst/>
                <a:latin typeface="Segoe UI" panose="020B0502040204020203" pitchFamily="34" charset="0"/>
              </a:rPr>
              <a:t>“Contribute to Microsoft Learn documentation in your browser”</a:t>
            </a:r>
          </a:p>
          <a:p>
            <a:pPr algn="l"/>
            <a:r>
              <a:rPr lang="en-US" sz="2600" dirty="0">
                <a:solidFill>
                  <a:srgbClr val="161616"/>
                </a:solidFill>
                <a:latin typeface="Segoe UI" panose="020B0502040204020203" pitchFamily="34" charset="0"/>
              </a:rPr>
              <a:t>Module: </a:t>
            </a:r>
            <a:r>
              <a:rPr lang="en-US" sz="2600" dirty="0">
                <a:hlinkClick r:id="rId3"/>
              </a:rPr>
              <a:t>Contribute to Microsoft Learn documentation in your browser</a:t>
            </a:r>
            <a:endParaRPr lang="en-US" sz="2600" b="1" i="0" dirty="0">
              <a:solidFill>
                <a:srgbClr val="161616"/>
              </a:solidFill>
              <a:effectLst/>
              <a:latin typeface="Segoe UI" panose="020B0502040204020203" pitchFamily="34" charset="0"/>
            </a:endParaRPr>
          </a:p>
        </p:txBody>
      </p:sp>
      <p:pic>
        <p:nvPicPr>
          <p:cNvPr id="5" name="Picture 4" descr="A screenshot of the Module: Contribute to Microsoft Learn documentation in your browser.">
            <a:extLst>
              <a:ext uri="{FF2B5EF4-FFF2-40B4-BE49-F238E27FC236}">
                <a16:creationId xmlns:a16="http://schemas.microsoft.com/office/drawing/2014/main" id="{8BA55E75-06A9-BFBB-D40D-043F398298F0}"/>
              </a:ext>
            </a:extLst>
          </p:cNvPr>
          <p:cNvPicPr>
            <a:picLocks noChangeAspect="1"/>
          </p:cNvPicPr>
          <p:nvPr/>
        </p:nvPicPr>
        <p:blipFill>
          <a:blip r:embed="rId4"/>
          <a:stretch>
            <a:fillRect/>
          </a:stretch>
        </p:blipFill>
        <p:spPr>
          <a:xfrm>
            <a:off x="0" y="2480623"/>
            <a:ext cx="5910040" cy="6858000"/>
          </a:xfrm>
          <a:prstGeom prst="rect">
            <a:avLst/>
          </a:prstGeom>
        </p:spPr>
      </p:pic>
    </p:spTree>
    <p:extLst>
      <p:ext uri="{BB962C8B-B14F-4D97-AF65-F5344CB8AC3E}">
        <p14:creationId xmlns:p14="http://schemas.microsoft.com/office/powerpoint/2010/main" val="41689332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5400" dirty="0"/>
              <a:t>New MVP Website + Tags on Learn</a:t>
            </a:r>
            <a:endParaRPr lang="en-US" sz="54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778239" y="1440854"/>
            <a:ext cx="11228882" cy="3284561"/>
          </a:xfrm>
        </p:spPr>
        <p:txBody>
          <a:bodyPr>
            <a:normAutofit/>
          </a:bodyPr>
          <a:lstStyle/>
          <a:p>
            <a:r>
              <a:rPr lang="en-US" sz="2400" b="0" i="0" dirty="0">
                <a:solidFill>
                  <a:srgbClr val="161616"/>
                </a:solidFill>
                <a:effectLst/>
                <a:latin typeface="Segoe UI" panose="020B0502040204020203" pitchFamily="34" charset="0"/>
              </a:rPr>
              <a:t>Along with the new </a:t>
            </a:r>
            <a:r>
              <a:rPr lang="en-US" sz="2400" dirty="0">
                <a:hlinkClick r:id="rId3"/>
              </a:rPr>
              <a:t>MVP Communities</a:t>
            </a:r>
            <a:r>
              <a:rPr lang="en-US" sz="2400" dirty="0"/>
              <a:t> site for MVPs, </a:t>
            </a:r>
            <a:br>
              <a:rPr lang="en-US" sz="2400" dirty="0"/>
            </a:br>
            <a:r>
              <a:rPr lang="en-US" sz="2400" dirty="0"/>
              <a:t>you’ll find Microsoft MVP tags on your Microsoft Learn profiles.</a:t>
            </a:r>
          </a:p>
          <a:p>
            <a:pPr marL="0" indent="0">
              <a:buNone/>
            </a:pPr>
            <a:endParaRPr lang="en-US" sz="3600" dirty="0"/>
          </a:p>
        </p:txBody>
      </p:sp>
      <p:pic>
        <p:nvPicPr>
          <p:cNvPr id="7" name="Picture 6" descr="A screenshot of the MVP Communities website.">
            <a:extLst>
              <a:ext uri="{FF2B5EF4-FFF2-40B4-BE49-F238E27FC236}">
                <a16:creationId xmlns:a16="http://schemas.microsoft.com/office/drawing/2014/main" id="{31443724-AAAF-535D-E711-D03E43C3AD13}"/>
              </a:ext>
            </a:extLst>
          </p:cNvPr>
          <p:cNvPicPr>
            <a:picLocks noChangeAspect="1"/>
          </p:cNvPicPr>
          <p:nvPr/>
        </p:nvPicPr>
        <p:blipFill>
          <a:blip r:embed="rId4"/>
          <a:stretch>
            <a:fillRect/>
          </a:stretch>
        </p:blipFill>
        <p:spPr>
          <a:xfrm>
            <a:off x="46108" y="2826326"/>
            <a:ext cx="7113207" cy="4031673"/>
          </a:xfrm>
          <a:prstGeom prst="rect">
            <a:avLst/>
          </a:prstGeom>
        </p:spPr>
      </p:pic>
      <p:pic>
        <p:nvPicPr>
          <p:cNvPr id="8" name="Picture 1" descr="A screenshot of the MVP's contributor ID on Learn.">
            <a:extLst>
              <a:ext uri="{FF2B5EF4-FFF2-40B4-BE49-F238E27FC236}">
                <a16:creationId xmlns:a16="http://schemas.microsoft.com/office/drawing/2014/main" id="{8A77569E-5A8D-AAD7-9A7D-880440B38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396670"/>
            <a:ext cx="6010838" cy="423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403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651387" y="335628"/>
            <a:ext cx="10515600" cy="1325563"/>
          </a:xfrm>
        </p:spPr>
        <p:txBody>
          <a:bodyPr>
            <a:normAutofit fontScale="90000"/>
          </a:bodyPr>
          <a:lstStyle/>
          <a:p>
            <a:r>
              <a:rPr lang="en-US" sz="6000" dirty="0">
                <a:latin typeface="Segoe UI Semibold (Headings)"/>
                <a:cs typeface="Segoe UI" panose="020B0502040204020203" pitchFamily="34" charset="0"/>
              </a:rPr>
              <a:t>MVPs: Docs and Learn Champion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1208657" cy="4690285"/>
          </a:xfrm>
        </p:spPr>
        <p:txBody>
          <a:bodyPr vert="horz" lIns="91440" tIns="45720" rIns="91440" bIns="45720" rtlCol="0" anchor="t">
            <a:normAutofit fontScale="92500" lnSpcReduction="10000"/>
          </a:bodyPr>
          <a:lstStyle/>
          <a:p>
            <a:pPr>
              <a:lnSpc>
                <a:spcPct val="120000"/>
              </a:lnSpc>
            </a:pPr>
            <a:r>
              <a:rPr lang="en-US" dirty="0">
                <a:ea typeface="+mn-lt"/>
                <a:cs typeface="+mn-lt"/>
              </a:rPr>
              <a:t>MVP creator ID’s for links to Learn and Docs content</a:t>
            </a:r>
            <a:endParaRPr lang="en-US" sz="2400" dirty="0">
              <a:ea typeface="+mn-lt"/>
              <a:cs typeface="+mn-lt"/>
            </a:endParaRPr>
          </a:p>
          <a:p>
            <a:pPr lvl="1">
              <a:lnSpc>
                <a:spcPct val="120000"/>
              </a:lnSpc>
            </a:pPr>
            <a:r>
              <a:rPr lang="en-US" dirty="0">
                <a:ea typeface="+mn-lt"/>
                <a:cs typeface="+mn-lt"/>
              </a:rPr>
              <a:t>Ex: </a:t>
            </a:r>
            <a:r>
              <a:rPr lang="en-US" dirty="0">
                <a:ea typeface="+mn-lt"/>
                <a:cs typeface="+mn-lt"/>
                <a:hlinkClick r:id="rId3"/>
              </a:rPr>
              <a:t>https://learn.microsoft.com/azure/azure-sql/virtual-machines/windows/sql-server-iaas-agent-extension-automate-management</a:t>
            </a:r>
            <a:r>
              <a:rPr lang="en-US" b="1" dirty="0">
                <a:ea typeface="+mn-lt"/>
                <a:cs typeface="+mn-lt"/>
                <a:hlinkClick r:id="rId3"/>
              </a:rPr>
              <a:t>?WT.mc_id=DP-MVP-5003697</a:t>
            </a:r>
            <a:endParaRPr lang="en-US" dirty="0">
              <a:ea typeface="+mn-lt"/>
              <a:cs typeface="+mn-lt"/>
            </a:endParaRPr>
          </a:p>
          <a:p>
            <a:pPr>
              <a:lnSpc>
                <a:spcPct val="120000"/>
              </a:lnSpc>
            </a:pPr>
            <a:r>
              <a:rPr lang="en-US" dirty="0">
                <a:ea typeface="+mn-lt"/>
                <a:cs typeface="+mn-lt"/>
              </a:rPr>
              <a:t>1000+ MVPs are registered to participate</a:t>
            </a:r>
          </a:p>
          <a:p>
            <a:pPr>
              <a:lnSpc>
                <a:spcPct val="120000"/>
              </a:lnSpc>
            </a:pPr>
            <a:r>
              <a:rPr lang="en-US" dirty="0">
                <a:ea typeface="+mn-lt"/>
                <a:cs typeface="+mn-lt"/>
              </a:rPr>
              <a:t>Works also for sites: azure.microsoft.com, learn.microsoft.com, cloudblogs.microsoft.com, and many more Microsoft sites.</a:t>
            </a:r>
            <a:endParaRPr lang="en-US" sz="2400" dirty="0"/>
          </a:p>
          <a:p>
            <a:pPr>
              <a:lnSpc>
                <a:spcPct val="120000"/>
              </a:lnSpc>
            </a:pPr>
            <a:r>
              <a:rPr lang="en-US" dirty="0">
                <a:ea typeface="+mn-lt"/>
                <a:cs typeface="+mn-lt"/>
              </a:rPr>
              <a:t>Contact </a:t>
            </a:r>
            <a:r>
              <a:rPr lang="en-US" dirty="0">
                <a:ea typeface="+mn-lt"/>
                <a:cs typeface="+mn-lt"/>
                <a:hlinkClick r:id="rId4">
                  <a:extLst>
                    <a:ext uri="{A12FA001-AC4F-418D-AE19-62706E023703}">
                      <ahyp:hlinkClr xmlns:ahyp="http://schemas.microsoft.com/office/drawing/2018/hyperlinkcolor" val="tx"/>
                    </a:ext>
                  </a:extLst>
                </a:hlinkClick>
              </a:rPr>
              <a:t>skillingchampion@microsoft.com</a:t>
            </a:r>
            <a:r>
              <a:rPr lang="en-US" dirty="0">
                <a:ea typeface="+mn-lt"/>
                <a:cs typeface="+mn-lt"/>
              </a:rPr>
              <a:t> </a:t>
            </a:r>
            <a:r>
              <a:rPr lang="en-US" b="0" i="0" dirty="0">
                <a:effectLst/>
                <a:ea typeface="+mn-lt"/>
                <a:cs typeface="+mn-lt"/>
              </a:rPr>
              <a:t>to sign up.</a:t>
            </a:r>
            <a:endParaRPr lang="en-US" dirty="0">
              <a:ea typeface="+mn-lt"/>
              <a:cs typeface="+mn-lt"/>
            </a:endParaRPr>
          </a:p>
          <a:p>
            <a:pPr>
              <a:lnSpc>
                <a:spcPct val="120000"/>
              </a:lnSpc>
            </a:pPr>
            <a:r>
              <a:rPr lang="en-US" dirty="0">
                <a:ea typeface="+mn-lt"/>
                <a:cs typeface="+mn-lt"/>
              </a:rPr>
              <a:t>Edge extension: </a:t>
            </a:r>
            <a:r>
              <a:rPr lang="en-US" dirty="0">
                <a:ea typeface="+mn-lt"/>
                <a:cs typeface="+mn-lt"/>
                <a:hlinkClick r:id="rId5"/>
              </a:rPr>
              <a:t>https://microsoftedge.microsoft.com/addons/detail/skilling-champion-extensi/fmbcbeaecledoacfmelbailimfbcjpkb</a:t>
            </a:r>
            <a:r>
              <a:rPr lang="en-US" dirty="0">
                <a:ea typeface="+mn-lt"/>
                <a:cs typeface="+mn-lt"/>
              </a:rPr>
              <a:t> </a:t>
            </a:r>
          </a:p>
          <a:p>
            <a:pPr>
              <a:lnSpc>
                <a:spcPct val="120000"/>
              </a:lnSpc>
            </a:pPr>
            <a:endParaRPr lang="en-US" dirty="0">
              <a:cs typeface="Calibri"/>
            </a:endParaRPr>
          </a:p>
        </p:txBody>
      </p:sp>
    </p:spTree>
    <p:extLst>
      <p:ext uri="{BB962C8B-B14F-4D97-AF65-F5344CB8AC3E}">
        <p14:creationId xmlns:p14="http://schemas.microsoft.com/office/powerpoint/2010/main" val="31405232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4978400" cy="553998"/>
          </a:xfrm>
        </p:spPr>
        <p:txBody>
          <a:bodyPr/>
          <a:lstStyle/>
          <a:p>
            <a:r>
              <a:rPr lang="en-US" dirty="0"/>
              <a:t>Q&amp;A</a:t>
            </a:r>
          </a:p>
        </p:txBody>
      </p:sp>
    </p:spTree>
    <p:extLst>
      <p:ext uri="{BB962C8B-B14F-4D97-AF65-F5344CB8AC3E}">
        <p14:creationId xmlns:p14="http://schemas.microsoft.com/office/powerpoint/2010/main" val="5715897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68707" y="624930"/>
            <a:ext cx="10856378" cy="240310"/>
          </a:xfrm>
        </p:spPr>
        <p:txBody>
          <a:bodyPr>
            <a:normAutofit fontScale="90000"/>
          </a:bodyPr>
          <a:lstStyle/>
          <a:p>
            <a:r>
              <a:rPr lang="en-US" sz="4800" b="1" dirty="0"/>
              <a:t>Contributor Spotlights</a:t>
            </a:r>
          </a:p>
        </p:txBody>
      </p:sp>
      <p:sp>
        <p:nvSpPr>
          <p:cNvPr id="12" name="TextBox 11">
            <a:extLst>
              <a:ext uri="{FF2B5EF4-FFF2-40B4-BE49-F238E27FC236}">
                <a16:creationId xmlns:a16="http://schemas.microsoft.com/office/drawing/2014/main" id="{8E525E5B-3563-4E10-88EC-FA7DF0C36CA1}"/>
              </a:ext>
            </a:extLst>
          </p:cNvPr>
          <p:cNvSpPr txBox="1"/>
          <p:nvPr/>
        </p:nvSpPr>
        <p:spPr>
          <a:xfrm>
            <a:off x="568707" y="997352"/>
            <a:ext cx="6096000" cy="369332"/>
          </a:xfrm>
          <a:prstGeom prst="rect">
            <a:avLst/>
          </a:prstGeom>
          <a:noFill/>
        </p:spPr>
        <p:txBody>
          <a:bodyPr wrap="square">
            <a:spAutoFit/>
          </a:bodyPr>
          <a:lstStyle/>
          <a:p>
            <a:r>
              <a:rPr lang="en-US" dirty="0"/>
              <a:t>On </a:t>
            </a:r>
            <a:r>
              <a:rPr lang="en-US" dirty="0">
                <a:hlinkClick r:id="rId3"/>
              </a:rPr>
              <a:t>the Azure Developer Community Blog</a:t>
            </a:r>
            <a:endParaRPr lang="en-US" dirty="0"/>
          </a:p>
        </p:txBody>
      </p:sp>
      <p:pic>
        <p:nvPicPr>
          <p:cNvPr id="14" name="Picture 13" descr="A screenshot from the Azure Developer Community blog of a spotlight article interview with a contributor to Learn.">
            <a:extLst>
              <a:ext uri="{FF2B5EF4-FFF2-40B4-BE49-F238E27FC236}">
                <a16:creationId xmlns:a16="http://schemas.microsoft.com/office/drawing/2014/main" id="{1E561C25-F446-CE3D-8B77-0E414771CC8D}"/>
              </a:ext>
            </a:extLst>
          </p:cNvPr>
          <p:cNvPicPr>
            <a:picLocks noChangeAspect="1"/>
          </p:cNvPicPr>
          <p:nvPr/>
        </p:nvPicPr>
        <p:blipFill>
          <a:blip r:embed="rId4"/>
          <a:stretch>
            <a:fillRect/>
          </a:stretch>
        </p:blipFill>
        <p:spPr>
          <a:xfrm>
            <a:off x="126124" y="1366684"/>
            <a:ext cx="6353155" cy="5491316"/>
          </a:xfrm>
          <a:prstGeom prst="rect">
            <a:avLst/>
          </a:prstGeom>
        </p:spPr>
      </p:pic>
      <p:pic>
        <p:nvPicPr>
          <p:cNvPr id="16" name="Picture 15" descr="A screenshot from the Azure Developer Community blog of a spotlight article interview with a contributor to Learn.">
            <a:extLst>
              <a:ext uri="{FF2B5EF4-FFF2-40B4-BE49-F238E27FC236}">
                <a16:creationId xmlns:a16="http://schemas.microsoft.com/office/drawing/2014/main" id="{A1DFE1B7-0EB1-ACD9-B529-DFBB45956D3F}"/>
              </a:ext>
            </a:extLst>
          </p:cNvPr>
          <p:cNvPicPr>
            <a:picLocks noChangeAspect="1"/>
          </p:cNvPicPr>
          <p:nvPr/>
        </p:nvPicPr>
        <p:blipFill>
          <a:blip r:embed="rId5"/>
          <a:stretch>
            <a:fillRect/>
          </a:stretch>
        </p:blipFill>
        <p:spPr>
          <a:xfrm>
            <a:off x="1236643" y="1366684"/>
            <a:ext cx="6902279" cy="5491316"/>
          </a:xfrm>
          <a:prstGeom prst="rect">
            <a:avLst/>
          </a:prstGeom>
        </p:spPr>
      </p:pic>
      <p:pic>
        <p:nvPicPr>
          <p:cNvPr id="6" name="Picture 5" descr="A screenshot from the Azure Developer Community blog of a spotlight article interview with a contributor to Learn.">
            <a:extLst>
              <a:ext uri="{FF2B5EF4-FFF2-40B4-BE49-F238E27FC236}">
                <a16:creationId xmlns:a16="http://schemas.microsoft.com/office/drawing/2014/main" id="{A32F205A-C9EE-23FC-BD69-2DED4546E61B}"/>
              </a:ext>
            </a:extLst>
          </p:cNvPr>
          <p:cNvPicPr>
            <a:picLocks noChangeAspect="1"/>
          </p:cNvPicPr>
          <p:nvPr/>
        </p:nvPicPr>
        <p:blipFill>
          <a:blip r:embed="rId6"/>
          <a:stretch>
            <a:fillRect/>
          </a:stretch>
        </p:blipFill>
        <p:spPr>
          <a:xfrm>
            <a:off x="2221103" y="1348047"/>
            <a:ext cx="11029360" cy="6858000"/>
          </a:xfrm>
          <a:prstGeom prst="rect">
            <a:avLst/>
          </a:prstGeom>
        </p:spPr>
      </p:pic>
      <p:pic>
        <p:nvPicPr>
          <p:cNvPr id="20" name="Picture 19" descr="A screenshot from the Azure Developer Community blog of a spotlight article interview with a contributor to Learn.">
            <a:extLst>
              <a:ext uri="{FF2B5EF4-FFF2-40B4-BE49-F238E27FC236}">
                <a16:creationId xmlns:a16="http://schemas.microsoft.com/office/drawing/2014/main" id="{8A62895F-DDF9-2F88-15B6-A5BDD3E12F36}"/>
              </a:ext>
            </a:extLst>
          </p:cNvPr>
          <p:cNvPicPr>
            <a:picLocks noChangeAspect="1"/>
          </p:cNvPicPr>
          <p:nvPr/>
        </p:nvPicPr>
        <p:blipFill>
          <a:blip r:embed="rId7"/>
          <a:stretch>
            <a:fillRect/>
          </a:stretch>
        </p:blipFill>
        <p:spPr>
          <a:xfrm>
            <a:off x="3413755" y="1366684"/>
            <a:ext cx="6128398" cy="5491316"/>
          </a:xfrm>
          <a:prstGeom prst="rect">
            <a:avLst/>
          </a:prstGeom>
        </p:spPr>
      </p:pic>
      <p:pic>
        <p:nvPicPr>
          <p:cNvPr id="10" name="Picture 9" descr="A screenshot from the Azure Developer Community blog of a spotlight article interview with a contributor to Learn.">
            <a:extLst>
              <a:ext uri="{FF2B5EF4-FFF2-40B4-BE49-F238E27FC236}">
                <a16:creationId xmlns:a16="http://schemas.microsoft.com/office/drawing/2014/main" id="{285645A4-04CF-CE6A-93F8-B530B5B7C9D3}"/>
              </a:ext>
            </a:extLst>
          </p:cNvPr>
          <p:cNvPicPr>
            <a:picLocks noChangeAspect="1"/>
          </p:cNvPicPr>
          <p:nvPr/>
        </p:nvPicPr>
        <p:blipFill rotWithShape="1">
          <a:blip r:embed="rId8"/>
          <a:srcRect l="715" t="537"/>
          <a:stretch/>
        </p:blipFill>
        <p:spPr>
          <a:xfrm>
            <a:off x="4866220" y="1366684"/>
            <a:ext cx="6193428" cy="5521460"/>
          </a:xfrm>
          <a:prstGeom prst="rect">
            <a:avLst/>
          </a:prstGeom>
        </p:spPr>
      </p:pic>
      <p:pic>
        <p:nvPicPr>
          <p:cNvPr id="8" name="Picture 7" descr="A screenshot from the Azure Developer Community blog of a spotlight article interview with a contributor to Learn.">
            <a:extLst>
              <a:ext uri="{FF2B5EF4-FFF2-40B4-BE49-F238E27FC236}">
                <a16:creationId xmlns:a16="http://schemas.microsoft.com/office/drawing/2014/main" id="{9841001F-8D45-277C-58D0-9A3B042B5FBB}"/>
              </a:ext>
            </a:extLst>
          </p:cNvPr>
          <p:cNvPicPr>
            <a:picLocks noChangeAspect="1"/>
          </p:cNvPicPr>
          <p:nvPr/>
        </p:nvPicPr>
        <p:blipFill rotWithShape="1">
          <a:blip r:embed="rId9"/>
          <a:srcRect t="1074"/>
          <a:stretch/>
        </p:blipFill>
        <p:spPr>
          <a:xfrm>
            <a:off x="6605403" y="1348047"/>
            <a:ext cx="6193428" cy="5506875"/>
          </a:xfrm>
          <a:prstGeom prst="rect">
            <a:avLst/>
          </a:prstGeom>
        </p:spPr>
      </p:pic>
      <p:pic>
        <p:nvPicPr>
          <p:cNvPr id="22" name="Picture 21" descr="A screenshot from the Azure Developer Community blog of a spotlight article interview with a contributor to Learn.">
            <a:extLst>
              <a:ext uri="{FF2B5EF4-FFF2-40B4-BE49-F238E27FC236}">
                <a16:creationId xmlns:a16="http://schemas.microsoft.com/office/drawing/2014/main" id="{47B6D62F-C73B-B72C-0642-18310DFC49BB}"/>
              </a:ext>
            </a:extLst>
          </p:cNvPr>
          <p:cNvPicPr>
            <a:picLocks noChangeAspect="1"/>
          </p:cNvPicPr>
          <p:nvPr/>
        </p:nvPicPr>
        <p:blipFill>
          <a:blip r:embed="rId10"/>
          <a:stretch>
            <a:fillRect/>
          </a:stretch>
        </p:blipFill>
        <p:spPr>
          <a:xfrm>
            <a:off x="8902108" y="1351125"/>
            <a:ext cx="6265994" cy="5555656"/>
          </a:xfrm>
          <a:prstGeom prst="rect">
            <a:avLst/>
          </a:prstGeom>
        </p:spPr>
      </p:pic>
    </p:spTree>
    <p:extLst>
      <p:ext uri="{BB962C8B-B14F-4D97-AF65-F5344CB8AC3E}">
        <p14:creationId xmlns:p14="http://schemas.microsoft.com/office/powerpoint/2010/main" val="41898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2" presetClass="entr" presetSubtype="1" fill="hold" nodeType="after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2500"/>
                            </p:stCondLst>
                            <p:childTnLst>
                              <p:par>
                                <p:cTn id="15" presetID="2" presetClass="entr" presetSubtype="1" fill="hold"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ppt_x"/>
                                          </p:val>
                                        </p:tav>
                                        <p:tav tm="100000">
                                          <p:val>
                                            <p:strVal val="#ppt_x"/>
                                          </p:val>
                                        </p:tav>
                                      </p:tavLst>
                                    </p:anim>
                                    <p:anim calcmode="lin" valueType="num">
                                      <p:cBhvr additive="base">
                                        <p:cTn id="18" dur="10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3750"/>
                            </p:stCondLst>
                            <p:childTnLst>
                              <p:par>
                                <p:cTn id="20" presetID="2" presetClass="entr" presetSubtype="1"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fill="hold"/>
                                        <p:tgtEl>
                                          <p:spTgt spid="20"/>
                                        </p:tgtEl>
                                        <p:attrNameLst>
                                          <p:attrName>ppt_x</p:attrName>
                                        </p:attrNameLst>
                                      </p:cBhvr>
                                      <p:tavLst>
                                        <p:tav tm="0">
                                          <p:val>
                                            <p:strVal val="#ppt_x"/>
                                          </p:val>
                                        </p:tav>
                                        <p:tav tm="100000">
                                          <p:val>
                                            <p:strVal val="#ppt_x"/>
                                          </p:val>
                                        </p:tav>
                                      </p:tavLst>
                                    </p:anim>
                                    <p:anim calcmode="lin" valueType="num">
                                      <p:cBhvr additive="base">
                                        <p:cTn id="23" dur="1000" fill="hold"/>
                                        <p:tgtEl>
                                          <p:spTgt spid="20"/>
                                        </p:tgtEl>
                                        <p:attrNameLst>
                                          <p:attrName>ppt_y</p:attrName>
                                        </p:attrNameLst>
                                      </p:cBhvr>
                                      <p:tavLst>
                                        <p:tav tm="0">
                                          <p:val>
                                            <p:strVal val="0-#ppt_h/2"/>
                                          </p:val>
                                        </p:tav>
                                        <p:tav tm="100000">
                                          <p:val>
                                            <p:strVal val="#ppt_y"/>
                                          </p:val>
                                        </p:tav>
                                      </p:tavLst>
                                    </p:anim>
                                  </p:childTnLst>
                                </p:cTn>
                              </p:par>
                            </p:childTnLst>
                          </p:cTn>
                        </p:par>
                        <p:par>
                          <p:cTn id="24" fill="hold">
                            <p:stCondLst>
                              <p:cond delay="5000"/>
                            </p:stCondLst>
                            <p:childTnLst>
                              <p:par>
                                <p:cTn id="25" presetID="2" presetClass="entr" presetSubtype="1" fill="hold" nodeType="afterEffect">
                                  <p:stCondLst>
                                    <p:cond delay="25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ppt_x"/>
                                          </p:val>
                                        </p:tav>
                                        <p:tav tm="100000">
                                          <p:val>
                                            <p:strVal val="#ppt_x"/>
                                          </p:val>
                                        </p:tav>
                                      </p:tavLst>
                                    </p:anim>
                                    <p:anim calcmode="lin" valueType="num">
                                      <p:cBhvr additive="base">
                                        <p:cTn id="28" dur="10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6250"/>
                            </p:stCondLst>
                            <p:childTnLst>
                              <p:par>
                                <p:cTn id="30" presetID="2" presetClass="entr" presetSubtype="1" fill="hold" nodeType="after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1000" fill="hold"/>
                                        <p:tgtEl>
                                          <p:spTgt spid="8"/>
                                        </p:tgtEl>
                                        <p:attrNameLst>
                                          <p:attrName>ppt_x</p:attrName>
                                        </p:attrNameLst>
                                      </p:cBhvr>
                                      <p:tavLst>
                                        <p:tav tm="0">
                                          <p:val>
                                            <p:strVal val="#ppt_x"/>
                                          </p:val>
                                        </p:tav>
                                        <p:tav tm="100000">
                                          <p:val>
                                            <p:strVal val="#ppt_x"/>
                                          </p:val>
                                        </p:tav>
                                      </p:tavLst>
                                    </p:anim>
                                    <p:anim calcmode="lin" valueType="num">
                                      <p:cBhvr additive="base">
                                        <p:cTn id="33" dur="1000" fill="hold"/>
                                        <p:tgtEl>
                                          <p:spTgt spid="8"/>
                                        </p:tgtEl>
                                        <p:attrNameLst>
                                          <p:attrName>ppt_y</p:attrName>
                                        </p:attrNameLst>
                                      </p:cBhvr>
                                      <p:tavLst>
                                        <p:tav tm="0">
                                          <p:val>
                                            <p:strVal val="0-#ppt_h/2"/>
                                          </p:val>
                                        </p:tav>
                                        <p:tav tm="100000">
                                          <p:val>
                                            <p:strVal val="#ppt_y"/>
                                          </p:val>
                                        </p:tav>
                                      </p:tavLst>
                                    </p:anim>
                                  </p:childTnLst>
                                </p:cTn>
                              </p:par>
                            </p:childTnLst>
                          </p:cTn>
                        </p:par>
                        <p:par>
                          <p:cTn id="34" fill="hold">
                            <p:stCondLst>
                              <p:cond delay="7500"/>
                            </p:stCondLst>
                            <p:childTnLst>
                              <p:par>
                                <p:cTn id="35" presetID="2" presetClass="entr" presetSubtype="1" fill="hold" nodeType="afterEffect">
                                  <p:stCondLst>
                                    <p:cond delay="25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A21DE-8185-04EF-F25E-6B58DA9D64B1}"/>
              </a:ext>
            </a:extLst>
          </p:cNvPr>
          <p:cNvSpPr>
            <a:spLocks noGrp="1"/>
          </p:cNvSpPr>
          <p:nvPr>
            <p:ph type="title"/>
          </p:nvPr>
        </p:nvSpPr>
        <p:spPr>
          <a:xfrm>
            <a:off x="585216" y="2980408"/>
            <a:ext cx="9144000" cy="553998"/>
          </a:xfrm>
        </p:spPr>
        <p:txBody>
          <a:bodyPr/>
          <a:lstStyle/>
          <a:p>
            <a:r>
              <a:rPr lang="en-US" b="0" dirty="0"/>
              <a:t>Docs Tips &amp; Tricks</a:t>
            </a:r>
          </a:p>
        </p:txBody>
      </p:sp>
    </p:spTree>
    <p:extLst>
      <p:ext uri="{BB962C8B-B14F-4D97-AF65-F5344CB8AC3E}">
        <p14:creationId xmlns:p14="http://schemas.microsoft.com/office/powerpoint/2010/main" val="42982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69850"/>
            <a:ext cx="10515600" cy="1325563"/>
          </a:xfrm>
        </p:spPr>
        <p:txBody>
          <a:bodyPr>
            <a:normAutofit/>
          </a:bodyPr>
          <a:lstStyle/>
          <a:p>
            <a:r>
              <a:rPr lang="en-US" sz="4800" b="1" dirty="0"/>
              <a:t>Docs Navigation</a:t>
            </a:r>
          </a:p>
        </p:txBody>
      </p:sp>
      <p:pic>
        <p:nvPicPr>
          <p:cNvPr id="4" name="Picture 3" descr="A screenshot of a Learn Doc.">
            <a:extLst>
              <a:ext uri="{FF2B5EF4-FFF2-40B4-BE49-F238E27FC236}">
                <a16:creationId xmlns:a16="http://schemas.microsoft.com/office/drawing/2014/main" id="{1E030B1C-B9C1-6DB2-F330-7FE86347FBD8}"/>
              </a:ext>
            </a:extLst>
          </p:cNvPr>
          <p:cNvPicPr>
            <a:picLocks noChangeAspect="1"/>
          </p:cNvPicPr>
          <p:nvPr/>
        </p:nvPicPr>
        <p:blipFill>
          <a:blip r:embed="rId3"/>
          <a:stretch>
            <a:fillRect/>
          </a:stretch>
        </p:blipFill>
        <p:spPr>
          <a:xfrm>
            <a:off x="0" y="1104900"/>
            <a:ext cx="12192000" cy="10232704"/>
          </a:xfrm>
          <a:prstGeom prst="rect">
            <a:avLst/>
          </a:prstGeom>
        </p:spPr>
      </p:pic>
    </p:spTree>
    <p:extLst>
      <p:ext uri="{BB962C8B-B14F-4D97-AF65-F5344CB8AC3E}">
        <p14:creationId xmlns:p14="http://schemas.microsoft.com/office/powerpoint/2010/main" val="27427910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AF120408-AE68-4F2A-A66F-2CA561952652}"/>
    </a:ext>
  </a:extLst>
</a:theme>
</file>

<file path=ppt/theme/theme6.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A3E6A367DDCA40A5262B39516C1AB1" ma:contentTypeVersion="17" ma:contentTypeDescription="Create a new document." ma:contentTypeScope="" ma:versionID="e5a8ef50fcdcabf5ed6b31e6e6ff21da">
  <xsd:schema xmlns:xsd="http://www.w3.org/2001/XMLSchema" xmlns:xs="http://www.w3.org/2001/XMLSchema" xmlns:p="http://schemas.microsoft.com/office/2006/metadata/properties" xmlns:ns1="http://schemas.microsoft.com/sharepoint/v3" xmlns:ns2="6624e980-b10e-489d-b431-995c1ca06580" xmlns:ns3="12ff42f6-9a3e-4240-8117-2fa944783aba" xmlns:ns4="230e9df3-be65-4c73-a93b-d1236ebd677e" targetNamespace="http://schemas.microsoft.com/office/2006/metadata/properties" ma:root="true" ma:fieldsID="3c9a7f7c120381ec63c0f2825c0998e9" ns1:_="" ns2:_="" ns3:_="" ns4:_="">
    <xsd:import namespace="http://schemas.microsoft.com/sharepoint/v3"/>
    <xsd:import namespace="6624e980-b10e-489d-b431-995c1ca06580"/>
    <xsd:import namespace="12ff42f6-9a3e-4240-8117-2fa944783ab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24e980-b10e-489d-b431-995c1ca065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ocTags" ma:index="22" nillable="true" ma:displayName="MediaServiceDocTags" ma:hidden="true" ma:internalName="MediaServiceDocTag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ff42f6-9a3e-4240-8117-2fa944783ab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62b0503-2bdb-4b2d-9a31-6b99714f1a5c}" ma:internalName="TaxCatchAll" ma:showField="CatchAllData" ma:web="12ff42f6-9a3e-4240-8117-2fa944783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624e980-b10e-489d-b431-995c1ca06580" xsi:nil="true"/>
    <SharedWithUsers xmlns="12ff42f6-9a3e-4240-8117-2fa944783aba">
      <UserInfo>
        <DisplayName>Niveditha Narva</DisplayName>
        <AccountId>142</AccountId>
        <AccountType/>
      </UserInfo>
      <UserInfo>
        <DisplayName>Sherry List</DisplayName>
        <AccountId>246</AccountId>
        <AccountType/>
      </UserInfo>
      <UserInfo>
        <DisplayName>Pieter de Bruin</DisplayName>
        <AccountId>190</AccountId>
        <AccountType/>
      </UserInfo>
      <UserInfo>
        <DisplayName>William Assaf</DisplayName>
        <AccountId>114</AccountId>
        <AccountType/>
      </UserInfo>
      <UserInfo>
        <DisplayName>Eugene Juric</DisplayName>
        <AccountId>159</AccountId>
        <AccountType/>
      </UserInfo>
      <UserInfo>
        <DisplayName>Shiva Ford</DisplayName>
        <AccountId>192</AccountId>
        <AccountType/>
      </UserInfo>
      <UserInfo>
        <DisplayName>Jason Roth (HE/HIM)</DisplayName>
        <AccountId>12</AccountId>
        <AccountType/>
      </UserInfo>
      <UserInfo>
        <DisplayName>Van To (SQL)</DisplayName>
        <AccountId>30</AccountId>
        <AccountType/>
      </UserInfo>
    </SharedWithUsers>
    <lcf76f155ced4ddcb4097134ff3c332f xmlns="6624e980-b10e-489d-b431-995c1ca06580">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EF18E0E-6B6D-4AB2-8DB4-15A24C8A18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624e980-b10e-489d-b431-995c1ca06580"/>
    <ds:schemaRef ds:uri="12ff42f6-9a3e-4240-8117-2fa944783ab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EC29FB-639A-4664-8097-8C49BDEE6C8F}">
  <ds:schemaRefs>
    <ds:schemaRef ds:uri="http://schemas.microsoft.com/sharepoint/v3/contenttype/forms"/>
  </ds:schemaRefs>
</ds:datastoreItem>
</file>

<file path=customXml/itemProps3.xml><?xml version="1.0" encoding="utf-8"?>
<ds:datastoreItem xmlns:ds="http://schemas.openxmlformats.org/officeDocument/2006/customXml" ds:itemID="{C44A3D8B-A107-4B0D-B3BF-11EE02340FF6}">
  <ds:schemaRefs>
    <ds:schemaRef ds:uri="12ff42f6-9a3e-4240-8117-2fa944783aba"/>
    <ds:schemaRef ds:uri="230e9df3-be65-4c73-a93b-d1236ebd677e"/>
    <ds:schemaRef ds:uri="6624e980-b10e-489d-b431-995c1ca065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1073</TotalTime>
  <Words>9295</Words>
  <Application>Microsoft Office PowerPoint</Application>
  <PresentationFormat>Widescreen</PresentationFormat>
  <Paragraphs>564</Paragraphs>
  <Slides>66</Slides>
  <Notes>66</Notes>
  <HiddenSlides>4</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66</vt:i4>
      </vt:variant>
    </vt:vector>
  </HeadingPairs>
  <TitlesOfParts>
    <vt:vector size="90" baseType="lpstr">
      <vt:lpstr>-apple-system</vt:lpstr>
      <vt:lpstr>Arial</vt:lpstr>
      <vt:lpstr>Calibri</vt:lpstr>
      <vt:lpstr>Calibri Light</vt:lpstr>
      <vt:lpstr>Consolas</vt:lpstr>
      <vt:lpstr>Courier New</vt:lpstr>
      <vt:lpstr>Lucida Console</vt:lpstr>
      <vt:lpstr>Segoe Sans Text</vt:lpstr>
      <vt:lpstr>Segoe Sans Text Semibold</vt:lpstr>
      <vt:lpstr>Segoe UI</vt:lpstr>
      <vt:lpstr>Segoe UI Light</vt:lpstr>
      <vt:lpstr>Segoe UI Semibold</vt:lpstr>
      <vt:lpstr>Segoe UI Semibold (Headings)</vt:lpstr>
      <vt:lpstr>Segoe UI Semilight</vt:lpstr>
      <vt:lpstr>SegoeUI-BoldItalic</vt:lpstr>
      <vt:lpstr>Söhne</vt:lpstr>
      <vt:lpstr>Symbol</vt:lpstr>
      <vt:lpstr>Wingdings</vt:lpstr>
      <vt:lpstr>Office Theme</vt:lpstr>
      <vt:lpstr>APEX Template 2017 </vt:lpstr>
      <vt:lpstr>1_9-51056_Build 2019 Keynote_Light Gray Template</vt:lpstr>
      <vt:lpstr>White Template</vt:lpstr>
      <vt:lpstr>Microsoft Learn_White Template</vt:lpstr>
      <vt:lpstr>Azure 2023 Template</vt:lpstr>
      <vt:lpstr>PowerPoint Presentation</vt:lpstr>
      <vt:lpstr>Agenda</vt:lpstr>
      <vt:lpstr>Contribution and benefits to your career</vt:lpstr>
      <vt:lpstr>What is DevRel?</vt:lpstr>
      <vt:lpstr>How to contribute  to Microsoft Learn content?</vt:lpstr>
      <vt:lpstr>Why contribute  to Docs?</vt:lpstr>
      <vt:lpstr>Contributor Spotlights</vt:lpstr>
      <vt:lpstr>Docs Tips &amp; Tricks</vt:lpstr>
      <vt:lpstr>Docs Navigation</vt:lpstr>
      <vt:lpstr>Doc Navigation Save to Collections</vt:lpstr>
      <vt:lpstr>Doc Navigation Save to Collections 2</vt:lpstr>
      <vt:lpstr>Doc Navigation Top Search Bar</vt:lpstr>
      <vt:lpstr>Doc Navigation Top Search Bar</vt:lpstr>
      <vt:lpstr>Doc Navigation Technology TOC    </vt:lpstr>
      <vt:lpstr>Doc Navigation TOC</vt:lpstr>
      <vt:lpstr>Doc Navigation TOC</vt:lpstr>
      <vt:lpstr>Doc Navigation TOC 2</vt:lpstr>
      <vt:lpstr>Doc Navigation TOC 2</vt:lpstr>
      <vt:lpstr>Doc Navigation TOC 2</vt:lpstr>
      <vt:lpstr>Doc Navigation PDF</vt:lpstr>
      <vt:lpstr>Doc Navigation PDF</vt:lpstr>
      <vt:lpstr>SQL Server offline help</vt:lpstr>
      <vt:lpstr>F1</vt:lpstr>
      <vt:lpstr>Versioning</vt:lpstr>
      <vt:lpstr>Contribute to Docs</vt:lpstr>
      <vt:lpstr>Anyone can contribute to Microsoft Docs! </vt:lpstr>
      <vt:lpstr>GitHub Authentication</vt:lpstr>
      <vt:lpstr>GitHub Dark Theme</vt:lpstr>
      <vt:lpstr>Dark Theme in learn.microsoft.com too</vt:lpstr>
      <vt:lpstr>Dark Theme in LinkedIn, Teams, Office</vt:lpstr>
      <vt:lpstr>What belongs in Docs issues and PRs?</vt:lpstr>
      <vt:lpstr>Contribute via a GitHub Pull Request (PR)</vt:lpstr>
      <vt:lpstr>GitHub Edit Article Pencil</vt:lpstr>
      <vt:lpstr>Edit article  in GitHub</vt:lpstr>
      <vt:lpstr>GitHub Edit article Commit changes… button</vt:lpstr>
      <vt:lpstr>GitHub Edit article Commit changes… button</vt:lpstr>
      <vt:lpstr>Your new Pull Request</vt:lpstr>
      <vt:lpstr>Pull Request Created</vt:lpstr>
      <vt:lpstr>Pull Request Created</vt:lpstr>
      <vt:lpstr>Pull Request Created</vt:lpstr>
      <vt:lpstr>Pull Request Created 1</vt:lpstr>
      <vt:lpstr>Pull Request Created 2</vt:lpstr>
      <vt:lpstr>Pull Request Created 3</vt:lpstr>
      <vt:lpstr>Pull Request Created 3</vt:lpstr>
      <vt:lpstr>Pull Request Created 3</vt:lpstr>
      <vt:lpstr>Edit PR in-line</vt:lpstr>
      <vt:lpstr>In-browser collaboration in Files Changed tab</vt:lpstr>
      <vt:lpstr>Publishing</vt:lpstr>
      <vt:lpstr>Credit Due!</vt:lpstr>
      <vt:lpstr>Tips on contribution</vt:lpstr>
      <vt:lpstr>Stop worrying and love the Pull Request</vt:lpstr>
      <vt:lpstr>Localization/Translation Feedback </vt:lpstr>
      <vt:lpstr>How GitHub Hosts  Microsoft Docs</vt:lpstr>
      <vt:lpstr>Docs Behind the Scenes</vt:lpstr>
      <vt:lpstr>GitHub Basics</vt:lpstr>
      <vt:lpstr>GitHub Basics 2</vt:lpstr>
      <vt:lpstr>GitHub Basics 3</vt:lpstr>
      <vt:lpstr>Resources on  Git and  GitHub from Learn</vt:lpstr>
      <vt:lpstr>What’s New in Docs?</vt:lpstr>
      <vt:lpstr>If you use AI to author content for Learn</vt:lpstr>
      <vt:lpstr>Multiple accounts -&gt; Learn profile </vt:lpstr>
      <vt:lpstr>Contributor Home</vt:lpstr>
      <vt:lpstr>New Learn module on Contributing</vt:lpstr>
      <vt:lpstr>New MVP Website + Tags on Learn</vt:lpstr>
      <vt:lpstr>MVPs: Docs and Learn Champion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Roth</dc:creator>
  <cp:lastModifiedBy>William Assaf</cp:lastModifiedBy>
  <cp:revision>6</cp:revision>
  <dcterms:created xsi:type="dcterms:W3CDTF">2020-11-05T15:01:44Z</dcterms:created>
  <dcterms:modified xsi:type="dcterms:W3CDTF">2024-05-06T14:32:41Z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0x01010087A3E6A367DDCA40A5262B39516C1AB1</vt:lpwstr>
  </property>
  <property fmtid="{D5CDD505-2E9C-101B-9397-08002B2CF9AE}" pid="3" name="MediaServiceImageTags">
    <vt:lpwstr/>
  </property>
  <property fmtid="{D5CDD505-2E9C-101B-9397-08002B2CF9AE}" pid="4" name="ClassificationContentMarkingFooterText">
    <vt:lpwstr>Classified as Microsoft Confidential</vt:lpwstr>
  </property>
</Properties>
</file>